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docProps\app.xml><?xml version="1.0" encoding="utf-8"?>
<Properties xmlns="http://schemas.openxmlformats.org/officeDocument/2006/extended-properties" xmlns:vt="http://schemas.openxmlformats.org/officeDocument/2006/docPropsVTypes">
  <Template>cod4e</Template>
  <TotalTime>0</TotalTime>
  <Words>40135</Words>
  <Application>WPS 演示</Application>
  <PresentationFormat>全屏显示(4:3)</PresentationFormat>
  <Paragraphs>2428</Paragraphs>
  <Slides>105</Slides>
  <Notes>93</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2</vt:i4>
      </vt:variant>
      <vt:variant>
        <vt:lpstr>幻灯片标题</vt:lpstr>
      </vt:variant>
      <vt:variant>
        <vt:i4>105</vt:i4>
      </vt:variant>
    </vt:vector>
  </HeadingPairs>
  <TitlesOfParts>
    <vt:vector size="120" baseType="lpstr">
      <vt:lpstr>Arial</vt:lpstr>
      <vt:lpstr>宋体</vt:lpstr>
      <vt:lpstr>Wingdings</vt:lpstr>
      <vt:lpstr>Arial Black</vt:lpstr>
      <vt:lpstr>Times New Roman</vt:lpstr>
      <vt:lpstr>微软雅黑</vt:lpstr>
      <vt:lpstr>Arial Unicode MS</vt:lpstr>
      <vt:lpstr>Calibri</vt:lpstr>
      <vt:lpstr>Arial Unicode MS</vt:lpstr>
      <vt:lpstr>Symbol</vt:lpstr>
      <vt:lpstr>Courier New</vt:lpstr>
      <vt:lpstr>Lucida Console</vt:lpstr>
      <vt:lpstr>cod4e</vt:lpstr>
      <vt:lpstr>MSGraph.Chart.8</vt:lpstr>
      <vt:lpstr>Equation.3</vt:lpstr>
      <vt:lpstr>Memory Technology</vt:lpstr>
      <vt:lpstr>Principle of Locality</vt:lpstr>
      <vt:lpstr>Taking Advantage of Locality</vt:lpstr>
      <vt:lpstr>Memory Hierarchy Levels</vt:lpstr>
      <vt:lpstr>Cache Memory</vt:lpstr>
      <vt:lpstr>Direct Mapped Cache</vt:lpstr>
      <vt:lpstr>Tags and Valid Bits</vt:lpstr>
      <vt:lpstr>Cache Example</vt:lpstr>
      <vt:lpstr>Cache Example</vt:lpstr>
      <vt:lpstr>Cache Example</vt:lpstr>
      <vt:lpstr>Cache Example</vt:lpstr>
      <vt:lpstr>Cache Example</vt:lpstr>
      <vt:lpstr>Cache Example</vt:lpstr>
      <vt:lpstr>Address Subdivision</vt:lpstr>
      <vt:lpstr>Cache Field Sizes</vt:lpstr>
      <vt:lpstr>Cache Field Sizes： Example</vt:lpstr>
      <vt:lpstr>Example: Larger Block Size</vt:lpstr>
      <vt:lpstr>Block Size Considerations</vt:lpstr>
      <vt:lpstr>Cache Misses</vt:lpstr>
      <vt:lpstr>Handling Cache Writes</vt:lpstr>
      <vt:lpstr>Write-Back</vt:lpstr>
      <vt:lpstr>Write Allocation</vt:lpstr>
      <vt:lpstr>Example: Intrinsity FastMATH</vt:lpstr>
      <vt:lpstr>Example: Intrinsity FastMATH</vt:lpstr>
      <vt:lpstr>Main Memory Supporting Caches</vt:lpstr>
      <vt:lpstr>Increasing Memory Bandwidth</vt:lpstr>
      <vt:lpstr>Advanced DRAM Organization</vt:lpstr>
      <vt:lpstr>DRAM Generations</vt:lpstr>
      <vt:lpstr>Measuring Cache Performance</vt:lpstr>
      <vt:lpstr>Cache Performance Example</vt:lpstr>
      <vt:lpstr>Cache Performance Example</vt:lpstr>
      <vt:lpstr>Average Access Time</vt:lpstr>
      <vt:lpstr>Performance Summary</vt:lpstr>
      <vt:lpstr>Associative Caches</vt:lpstr>
      <vt:lpstr>Associative Cache Example</vt:lpstr>
      <vt:lpstr>Spectrum of Associativity</vt:lpstr>
      <vt:lpstr>Associativity Example</vt:lpstr>
      <vt:lpstr>Associativity Example</vt:lpstr>
      <vt:lpstr>How Much Associativity</vt:lpstr>
      <vt:lpstr>Set Associative Cache Organization</vt:lpstr>
      <vt:lpstr>Range of Set Associative Caches</vt:lpstr>
      <vt:lpstr>Content Addressable Memory</vt:lpstr>
      <vt:lpstr>Replacement Policy</vt:lpstr>
      <vt:lpstr>Multilevel Caches</vt:lpstr>
      <vt:lpstr>Multilevel Cache Example</vt:lpstr>
      <vt:lpstr>Example (cont.)</vt:lpstr>
      <vt:lpstr>Multilevel Cache Considerations</vt:lpstr>
      <vt:lpstr>Interactions with Advanced CPUs</vt:lpstr>
      <vt:lpstr>Interactions with Software</vt:lpstr>
      <vt:lpstr>Virtual Memory</vt:lpstr>
      <vt:lpstr>Address Translation</vt:lpstr>
      <vt:lpstr>Page Tables</vt:lpstr>
      <vt:lpstr>Page Fault Penalty</vt:lpstr>
      <vt:lpstr>Translation Using a Page Table</vt:lpstr>
      <vt:lpstr>Mapping Pages to Storage</vt:lpstr>
      <vt:lpstr>Segmentation</vt:lpstr>
      <vt:lpstr>Page Table Size Calculation</vt:lpstr>
      <vt:lpstr>Techniques to Minimize Page Table Size</vt:lpstr>
      <vt:lpstr>Replacement and Writes</vt:lpstr>
      <vt:lpstr>Fast Translation Using a TLB</vt:lpstr>
      <vt:lpstr>Fast Translation Using a TLB</vt:lpstr>
      <vt:lpstr>TLB Misses</vt:lpstr>
      <vt:lpstr>Page Fault Handler</vt:lpstr>
      <vt:lpstr>TLB and Cache Interaction Example</vt:lpstr>
      <vt:lpstr>Cache Addressing</vt:lpstr>
      <vt:lpstr>Cache Addressing</vt:lpstr>
      <vt:lpstr>Cache Addressing</vt:lpstr>
      <vt:lpstr>TLB, VM, Cache Event Combinations</vt:lpstr>
      <vt:lpstr>Memory Protection</vt:lpstr>
      <vt:lpstr>TLB Miss Handling in MIPS</vt:lpstr>
      <vt:lpstr>MIPS Software TLB Miss Handler</vt:lpstr>
      <vt:lpstr>The Memory Hierarchy</vt:lpstr>
      <vt:lpstr>Characteristics of Memory Hierarchy</vt:lpstr>
      <vt:lpstr>Q1. Block Placement?</vt:lpstr>
      <vt:lpstr>Q2. Finding a Block?</vt:lpstr>
      <vt:lpstr>Q3.	 Replacement on Miss?</vt:lpstr>
      <vt:lpstr>Q4. Write Policy?</vt:lpstr>
      <vt:lpstr>Sources of Cache Misses</vt:lpstr>
      <vt:lpstr>Sources of Cache Misses</vt:lpstr>
      <vt:lpstr>Cache Design Trade-offs: Summary</vt:lpstr>
      <vt:lpstr>Concluding Remarks</vt:lpstr>
      <vt:lpstr>Assignment 5</vt:lpstr>
      <vt:lpstr>Virtual Machines</vt:lpstr>
      <vt:lpstr>Virtual Machine Monitor (VMM)</vt:lpstr>
      <vt:lpstr>Example: Timer Virtualization</vt:lpstr>
      <vt:lpstr>Requirements of VMM</vt:lpstr>
      <vt:lpstr>Instruction Set Support</vt:lpstr>
      <vt:lpstr>Cache Control</vt:lpstr>
      <vt:lpstr>Interface Signals</vt:lpstr>
      <vt:lpstr>Finite State Machines</vt:lpstr>
      <vt:lpstr>Cache Controller FSM</vt:lpstr>
      <vt:lpstr>Cache Coherence Problem</vt:lpstr>
      <vt:lpstr>Coherence Defined</vt:lpstr>
      <vt:lpstr>Cache Coherence Protocols</vt:lpstr>
      <vt:lpstr>Invalidating Snooping Protocols</vt:lpstr>
      <vt:lpstr>Memory Consistency</vt:lpstr>
      <vt:lpstr>Multilevel On-Chip Caches</vt:lpstr>
      <vt:lpstr>2-Level TLB Organization</vt:lpstr>
      <vt:lpstr>3-Level Cache Organization</vt:lpstr>
      <vt:lpstr>Miss Penalty Reduction</vt:lpstr>
      <vt:lpstr>Pitfalls</vt:lpstr>
      <vt:lpstr>Pitfalls</vt:lpstr>
      <vt:lpstr>Pitfalls</vt:lpstr>
      <vt:lpstr>Pitfalls</vt:lpstr>
      <vt:lpstr>Concluding Remarks</vt:lpstr>
    </vt:vector>
  </TitlesOfParts>
  <Company>Ashenden Designs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5</dc:title>
  <dc:creator>Peter Ashenden</dc:creator>
  <cp:lastModifiedBy>WPS_1698906582</cp:lastModifiedBy>
  <cp:revision>249</cp:revision>
  <dcterms:created xsi:type="dcterms:W3CDTF">2008-08-25T10:09:00Z</dcterms:created>
  <dcterms:modified xsi:type="dcterms:W3CDTF">2025-06-11T16:24:59Z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4F7D6F23B06F41CD878DA09FA13275EE_12</vt:lpwstr>
  </property>
  <property fmtid="{D5CDD505-2E9C-101B-9397-08002B2CF9AE}" pid="3" name="KSOProductBuildVer">
    <vt:lpwstr>2052-12.1.0.21541</vt:lpwstr>
  </property>
</Properties>
</file>

<file path=docProps\thumbnail.jpeg>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2" Type="http://schemas.openxmlformats.org/officeDocument/2006/relationships/tableStyles" Target="tableStyles.xml"/><Relationship Id="rId111" Type="http://schemas.openxmlformats.org/officeDocument/2006/relationships/viewProps" Target="viewProps.xml"/><Relationship Id="rId110" Type="http://schemas.openxmlformats.org/officeDocument/2006/relationships/presProps" Target="presProps.xml"/><Relationship Id="rId11" Type="http://schemas.openxmlformats.org/officeDocument/2006/relationships/slide" Target="slides/slide8.xml"/><Relationship Id="rId109" Type="http://schemas.openxmlformats.org/officeDocument/2006/relationships/handoutMaster" Target="handoutMasters/handoutMaster1.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5437188" cy="511175"/>
          </a:xfrm>
          <a:prstGeom prst="rect">
            <a:avLst/>
          </a:prstGeom>
          <a:noFill/>
          <a:ln w="9525">
            <a:noFill/>
            <a:miter lim="800000"/>
          </a:ln>
          <a:effectLst/>
        </p:spPr>
        <p:txBody>
          <a:bodyPr vert="horz" wrap="square" lIns="96661" tIns="48331" rIns="96661" bIns="48331" numCol="1" anchor="t" anchorCtr="0" compatLnSpc="1"/>
          <a:lstStyle>
            <a:lvl1pPr defTabSz="967105">
              <a:defRPr sz="1300">
                <a:latin typeface="Times New Roman" panose="02020603050405020304" pitchFamily="18" charset="0"/>
              </a:defRPr>
            </a:lvl1pPr>
          </a:lstStyle>
          <a:p>
            <a:pPr>
              <a:defRPr/>
            </a:pPr>
            <a:r>
              <a:rPr lang="en-AU"/>
              <a:t>Morgan Kaufmann Publishers</a:t>
            </a:r>
            <a:endParaRPr lang="en-AU"/>
          </a:p>
        </p:txBody>
      </p:sp>
      <p:sp>
        <p:nvSpPr>
          <p:cNvPr id="6147" name="Rectangle 3"/>
          <p:cNvSpPr>
            <a:spLocks noGrp="1" noChangeArrowheads="1"/>
          </p:cNvSpPr>
          <p:nvPr>
            <p:ph type="dt" sz="quarter" idx="1"/>
          </p:nvPr>
        </p:nvSpPr>
        <p:spPr bwMode="auto">
          <a:xfrm>
            <a:off x="5575300" y="0"/>
            <a:ext cx="1524000" cy="511175"/>
          </a:xfrm>
          <a:prstGeom prst="rect">
            <a:avLst/>
          </a:prstGeom>
          <a:noFill/>
          <a:ln w="9525">
            <a:noFill/>
            <a:miter lim="800000"/>
          </a:ln>
          <a:effectLst/>
        </p:spPr>
        <p:txBody>
          <a:bodyPr vert="horz" wrap="square" lIns="96661" tIns="48331" rIns="96661" bIns="48331" numCol="1" anchor="t" anchorCtr="0" compatLnSpc="1"/>
          <a:lstStyle>
            <a:lvl1pPr algn="r" defTabSz="967105">
              <a:defRPr sz="1300">
                <a:latin typeface="Times New Roman" panose="02020603050405020304" pitchFamily="18" charset="0"/>
              </a:defRPr>
            </a:lvl1pPr>
          </a:lstStyle>
          <a:p>
            <a:fld id="{96825D54-61A1-4F90-A6D0-E1B13E3F0F94}" type="datetime3">
              <a:rPr lang="en-AU" altLang="zh-CN"/>
            </a:fld>
            <a:endParaRPr lang="en-AU" altLang="zh-CN"/>
          </a:p>
        </p:txBody>
      </p:sp>
      <p:sp>
        <p:nvSpPr>
          <p:cNvPr id="6148" name="Rectangle 4"/>
          <p:cNvSpPr>
            <a:spLocks noGrp="1" noChangeArrowheads="1"/>
          </p:cNvSpPr>
          <p:nvPr>
            <p:ph type="ftr" sz="quarter" idx="2"/>
          </p:nvPr>
        </p:nvSpPr>
        <p:spPr bwMode="auto">
          <a:xfrm>
            <a:off x="0" y="9723438"/>
            <a:ext cx="5437188" cy="511175"/>
          </a:xfrm>
          <a:prstGeom prst="rect">
            <a:avLst/>
          </a:prstGeom>
          <a:noFill/>
          <a:ln w="9525">
            <a:noFill/>
            <a:miter lim="800000"/>
          </a:ln>
          <a:effectLst/>
        </p:spPr>
        <p:txBody>
          <a:bodyPr vert="horz" wrap="square" lIns="96661" tIns="48331" rIns="96661" bIns="48331" numCol="1" anchor="b" anchorCtr="0" compatLnSpc="1"/>
          <a:lstStyle>
            <a:lvl1pPr defTabSz="967105">
              <a:defRPr sz="1300">
                <a:latin typeface="Times New Roman" panose="02020603050405020304" pitchFamily="18" charset="0"/>
              </a:defRPr>
            </a:lvl1pPr>
          </a:lstStyle>
          <a:p>
            <a:pPr>
              <a:defRPr/>
            </a:pPr>
            <a:r>
              <a:rPr lang="en-AU"/>
              <a:t>Chapter 5 — Large and Fast: Exploiting Memory Hierarchy</a:t>
            </a:r>
            <a:endParaRPr lang="en-AU"/>
          </a:p>
        </p:txBody>
      </p:sp>
      <p:sp>
        <p:nvSpPr>
          <p:cNvPr id="6149" name="Rectangle 5"/>
          <p:cNvSpPr>
            <a:spLocks noGrp="1" noChangeArrowheads="1"/>
          </p:cNvSpPr>
          <p:nvPr>
            <p:ph type="sldNum" sz="quarter" idx="3"/>
          </p:nvPr>
        </p:nvSpPr>
        <p:spPr bwMode="auto">
          <a:xfrm>
            <a:off x="5575300" y="9723438"/>
            <a:ext cx="1524000" cy="511175"/>
          </a:xfrm>
          <a:prstGeom prst="rect">
            <a:avLst/>
          </a:prstGeom>
          <a:noFill/>
          <a:ln w="9525">
            <a:noFill/>
            <a:miter lim="800000"/>
          </a:ln>
          <a:effectLst/>
        </p:spPr>
        <p:txBody>
          <a:bodyPr vert="horz" wrap="square" lIns="96661" tIns="48331" rIns="96661" bIns="48331" numCol="1" anchor="b" anchorCtr="0" compatLnSpc="1"/>
          <a:lstStyle>
            <a:lvl1pPr algn="r" defTabSz="967105">
              <a:defRPr sz="1300">
                <a:latin typeface="Times New Roman" panose="02020603050405020304" pitchFamily="18" charset="0"/>
              </a:defRPr>
            </a:lvl1pPr>
          </a:lstStyle>
          <a:p>
            <a:fld id="{6E5A04D8-CB1E-42D6-AEEB-25B5B188BE2B}" type="slidenum">
              <a:rPr lang="en-AU" altLang="zh-CN"/>
            </a:fld>
            <a:endParaRPr lang="en-AU" altLang="zh-CN"/>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png>
</file>

<file path=ppt\media\image28.png>
</file>

<file path=ppt\media\image29.jpeg>
</file>

<file path=ppt\media\image3.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3076575" cy="511175"/>
          </a:xfrm>
          <a:prstGeom prst="rect">
            <a:avLst/>
          </a:prstGeom>
          <a:noFill/>
          <a:ln w="9525">
            <a:noFill/>
            <a:miter lim="800000"/>
          </a:ln>
          <a:effectLst/>
        </p:spPr>
        <p:txBody>
          <a:bodyPr vert="horz" wrap="square" lIns="96661" tIns="48331" rIns="96661" bIns="48331" numCol="1" anchor="t" anchorCtr="0" compatLnSpc="1"/>
          <a:lstStyle>
            <a:lvl1pPr defTabSz="967105">
              <a:defRPr sz="1300">
                <a:latin typeface="Times New Roman" panose="02020603050405020304" pitchFamily="18" charset="0"/>
              </a:defRPr>
            </a:lvl1pPr>
          </a:lstStyle>
          <a:p>
            <a:pPr>
              <a:defRPr/>
            </a:pPr>
            <a:r>
              <a:rPr lang="en-AU"/>
              <a:t>Morgan Kaufmann Publishers</a:t>
            </a:r>
            <a:endParaRPr lang="en-AU"/>
          </a:p>
        </p:txBody>
      </p:sp>
      <p:sp>
        <p:nvSpPr>
          <p:cNvPr id="8195" name="Rectangle 3"/>
          <p:cNvSpPr>
            <a:spLocks noGrp="1" noChangeArrowheads="1"/>
          </p:cNvSpPr>
          <p:nvPr>
            <p:ph type="dt" idx="1"/>
          </p:nvPr>
        </p:nvSpPr>
        <p:spPr bwMode="auto">
          <a:xfrm>
            <a:off x="4022725" y="0"/>
            <a:ext cx="3076575" cy="511175"/>
          </a:xfrm>
          <a:prstGeom prst="rect">
            <a:avLst/>
          </a:prstGeom>
          <a:noFill/>
          <a:ln w="9525">
            <a:noFill/>
            <a:miter lim="800000"/>
          </a:ln>
          <a:effectLst/>
        </p:spPr>
        <p:txBody>
          <a:bodyPr vert="horz" wrap="square" lIns="96661" tIns="48331" rIns="96661" bIns="48331" numCol="1" anchor="t" anchorCtr="0" compatLnSpc="1"/>
          <a:lstStyle>
            <a:lvl1pPr algn="r" defTabSz="967105">
              <a:defRPr sz="1300">
                <a:latin typeface="Times New Roman" panose="02020603050405020304" pitchFamily="18" charset="0"/>
              </a:defRPr>
            </a:lvl1pPr>
          </a:lstStyle>
          <a:p>
            <a:fld id="{A8C06EAF-5CA1-41B1-9748-081226C38632}" type="datetime3">
              <a:rPr lang="en-AU" altLang="zh-CN"/>
            </a:fld>
            <a:endParaRPr lang="en-AU" altLang="zh-CN"/>
          </a:p>
        </p:txBody>
      </p:sp>
      <p:sp>
        <p:nvSpPr>
          <p:cNvPr id="109572" name="Rectangle 4"/>
          <p:cNvSpPr>
            <a:spLocks noGrp="1" noRot="1" noChangeAspect="1" noChangeArrowheads="1" noTextEdit="1"/>
          </p:cNvSpPr>
          <p:nvPr>
            <p:ph type="sldImg" idx="2"/>
          </p:nvPr>
        </p:nvSpPr>
        <p:spPr bwMode="auto">
          <a:xfrm>
            <a:off x="990600" y="768350"/>
            <a:ext cx="5118100" cy="3838575"/>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8197" name="Rectangle 5"/>
          <p:cNvSpPr>
            <a:spLocks noGrp="1" noChangeArrowheads="1"/>
          </p:cNvSpPr>
          <p:nvPr>
            <p:ph type="body" sz="quarter" idx="3"/>
          </p:nvPr>
        </p:nvSpPr>
        <p:spPr bwMode="auto">
          <a:xfrm>
            <a:off x="946150" y="4862513"/>
            <a:ext cx="5207000" cy="4603750"/>
          </a:xfrm>
          <a:prstGeom prst="rect">
            <a:avLst/>
          </a:prstGeom>
          <a:noFill/>
          <a:ln w="9525">
            <a:noFill/>
            <a:miter lim="800000"/>
          </a:ln>
          <a:effectLst/>
        </p:spPr>
        <p:txBody>
          <a:bodyPr vert="horz" wrap="square" lIns="96661" tIns="48331" rIns="96661" bIns="48331" numCol="1" anchor="t" anchorCtr="0" compatLnSpc="1"/>
          <a:lstStyle/>
          <a:p>
            <a:pPr lvl="0"/>
            <a:r>
              <a:rPr lang="en-AU" noProof="0" smtClean="0"/>
              <a:t>Click to edit Master text styles</a:t>
            </a:r>
            <a:endParaRPr lang="en-AU" noProof="0" smtClean="0"/>
          </a:p>
          <a:p>
            <a:pPr lvl="1"/>
            <a:r>
              <a:rPr lang="en-AU" noProof="0" smtClean="0"/>
              <a:t>Second level</a:t>
            </a:r>
            <a:endParaRPr lang="en-AU" noProof="0" smtClean="0"/>
          </a:p>
          <a:p>
            <a:pPr lvl="2"/>
            <a:r>
              <a:rPr lang="en-AU" noProof="0" smtClean="0"/>
              <a:t>Third level</a:t>
            </a:r>
            <a:endParaRPr lang="en-AU" noProof="0" smtClean="0"/>
          </a:p>
          <a:p>
            <a:pPr lvl="3"/>
            <a:r>
              <a:rPr lang="en-AU" noProof="0" smtClean="0"/>
              <a:t>Fourth level</a:t>
            </a:r>
            <a:endParaRPr lang="en-AU" noProof="0" smtClean="0"/>
          </a:p>
          <a:p>
            <a:pPr lvl="4"/>
            <a:r>
              <a:rPr lang="en-AU" noProof="0" smtClean="0"/>
              <a:t>Fifth level</a:t>
            </a:r>
            <a:endParaRPr lang="en-AU" noProof="0" smtClean="0"/>
          </a:p>
        </p:txBody>
      </p:sp>
      <p:sp>
        <p:nvSpPr>
          <p:cNvPr id="8198" name="Rectangle 6"/>
          <p:cNvSpPr>
            <a:spLocks noGrp="1" noChangeArrowheads="1"/>
          </p:cNvSpPr>
          <p:nvPr>
            <p:ph type="ftr" sz="quarter" idx="4"/>
          </p:nvPr>
        </p:nvSpPr>
        <p:spPr bwMode="auto">
          <a:xfrm>
            <a:off x="0" y="9723438"/>
            <a:ext cx="3076575" cy="511175"/>
          </a:xfrm>
          <a:prstGeom prst="rect">
            <a:avLst/>
          </a:prstGeom>
          <a:noFill/>
          <a:ln w="9525">
            <a:noFill/>
            <a:miter lim="800000"/>
          </a:ln>
          <a:effectLst/>
        </p:spPr>
        <p:txBody>
          <a:bodyPr vert="horz" wrap="square" lIns="96661" tIns="48331" rIns="96661" bIns="48331" numCol="1" anchor="b" anchorCtr="0" compatLnSpc="1"/>
          <a:lstStyle>
            <a:lvl1pPr defTabSz="967105">
              <a:defRPr sz="1300">
                <a:latin typeface="Times New Roman" panose="02020603050405020304" pitchFamily="18" charset="0"/>
              </a:defRPr>
            </a:lvl1pPr>
          </a:lstStyle>
          <a:p>
            <a:pPr>
              <a:defRPr/>
            </a:pPr>
            <a:r>
              <a:rPr lang="en-AU"/>
              <a:t>Chapter 5 — Large and Fast: Exploiting Memory Hierarchy</a:t>
            </a:r>
            <a:endParaRPr lang="en-AU"/>
          </a:p>
        </p:txBody>
      </p:sp>
      <p:sp>
        <p:nvSpPr>
          <p:cNvPr id="8199" name="Rectangle 7"/>
          <p:cNvSpPr>
            <a:spLocks noGrp="1" noChangeArrowheads="1"/>
          </p:cNvSpPr>
          <p:nvPr>
            <p:ph type="sldNum" sz="quarter" idx="5"/>
          </p:nvPr>
        </p:nvSpPr>
        <p:spPr bwMode="auto">
          <a:xfrm>
            <a:off x="4022725" y="9723438"/>
            <a:ext cx="3076575" cy="511175"/>
          </a:xfrm>
          <a:prstGeom prst="rect">
            <a:avLst/>
          </a:prstGeom>
          <a:noFill/>
          <a:ln w="9525">
            <a:noFill/>
            <a:miter lim="800000"/>
          </a:ln>
          <a:effectLst/>
        </p:spPr>
        <p:txBody>
          <a:bodyPr vert="horz" wrap="square" lIns="96661" tIns="48331" rIns="96661" bIns="48331" numCol="1" anchor="b" anchorCtr="0" compatLnSpc="1"/>
          <a:lstStyle>
            <a:lvl1pPr algn="r" defTabSz="967105">
              <a:defRPr sz="1300">
                <a:latin typeface="Times New Roman" panose="02020603050405020304" pitchFamily="18" charset="0"/>
              </a:defRPr>
            </a:lvl1pPr>
          </a:lstStyle>
          <a:p>
            <a:fld id="{24206FFA-0B2B-49BB-83F3-A3ACB40C6167}" type="slidenum">
              <a:rPr lang="en-AU" altLang="zh-CN"/>
            </a:fld>
            <a:endParaRPr lang="en-AU" altLang="zh-CN"/>
          </a:p>
        </p:txBody>
      </p:sp>
    </p:spTree>
  </p:cSld>
  <p:clrMap bg1="lt1" tx1="dk1" bg2="lt2" tx2="dk2" accent1="accent1" accent2="accent2" accent3="accent3" accent4="accent4" accent5="accent5" accent6="accent6" hlink="hlink" folHlink="folHlink"/>
  <p:hf/>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7.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8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_rels\notesSlide8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_rels\notesSlide8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5.xml"/></Relationships>
</file>

<file path=ppt\notesSlides\_rels\notesSlide8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6.xml"/></Relationships>
</file>

<file path=ppt\notesSlides\_rels\notesSlide8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7.xml"/></Relationships>
</file>

<file path=ppt\notesSlides\_rels\notesSlide8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8.xml"/></Relationships>
</file>

<file path=ppt\notesSlides\_rels\notesSlide8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9.xml"/></Relationships>
</file>

<file path=ppt\notesSlides\_rels\notesSlide8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0.xml"/></Relationships>
</file>

<file path=ppt\notesSlides\_rels\notesSlide8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3.xml"/></Relationships>
</file>

<file path=ppt\notesSlides\_rels\notesSlide9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4.xml"/></Relationships>
</file>

<file path=ppt\notesSlides\_rels\notesSlide9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1161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E4A39A1-D1DC-4C0E-89DB-9689D1DD331E}"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162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1162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5A7990F0-1E50-4877-BEF1-C65518D8C48A}"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1622" name="Rectangle 2"/>
          <p:cNvSpPr>
            <a:spLocks noGrp="1" noRot="1" noChangeAspect="1" noChangeArrowheads="1" noTextEdit="1"/>
          </p:cNvSpPr>
          <p:nvPr>
            <p:ph type="sldImg"/>
          </p:nvPr>
        </p:nvSpPr>
        <p:spPr/>
      </p:sp>
      <p:sp>
        <p:nvSpPr>
          <p:cNvPr id="11162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2083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11D991B-3943-46AB-B2B8-D9D8CD675C65}"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083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2083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1793EB1-E7A1-4E89-9E47-A8F3B1B22288}"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0838" name="Rectangle 2"/>
          <p:cNvSpPr>
            <a:spLocks noGrp="1" noRot="1" noChangeAspect="1" noChangeArrowheads="1" noTextEdit="1"/>
          </p:cNvSpPr>
          <p:nvPr>
            <p:ph type="sldImg"/>
          </p:nvPr>
        </p:nvSpPr>
        <p:spPr/>
      </p:sp>
      <p:sp>
        <p:nvSpPr>
          <p:cNvPr id="12083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2185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1A115A3-4030-475E-9BB4-7A16602E5C20}"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186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2186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C6447A5E-6067-4AD7-B490-BB6AB632896B}"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1862" name="Rectangle 2"/>
          <p:cNvSpPr>
            <a:spLocks noGrp="1" noRot="1" noChangeAspect="1" noChangeArrowheads="1" noTextEdit="1"/>
          </p:cNvSpPr>
          <p:nvPr>
            <p:ph type="sldImg"/>
          </p:nvPr>
        </p:nvSpPr>
        <p:spPr/>
      </p:sp>
      <p:sp>
        <p:nvSpPr>
          <p:cNvPr id="12186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2288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52CE2B70-8F4A-4E8D-BCCA-A793031139DC}"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288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2288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AFB3A1B-3147-4DE9-AD11-06C3A51BDA34}"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2886" name="Rectangle 2"/>
          <p:cNvSpPr>
            <a:spLocks noGrp="1" noRot="1" noChangeAspect="1" noChangeArrowheads="1" noTextEdit="1"/>
          </p:cNvSpPr>
          <p:nvPr>
            <p:ph type="sldImg"/>
          </p:nvPr>
        </p:nvSpPr>
        <p:spPr/>
      </p:sp>
      <p:sp>
        <p:nvSpPr>
          <p:cNvPr id="12288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2390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B1BF484-96C7-4022-8F0F-691E3E0F93D1}"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390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2390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3055B99-D832-4714-A577-AF4A89FE0BE4}"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3910" name="Rectangle 2"/>
          <p:cNvSpPr>
            <a:spLocks noGrp="1" noRot="1" noChangeAspect="1" noChangeArrowheads="1" noTextEdit="1"/>
          </p:cNvSpPr>
          <p:nvPr>
            <p:ph type="sldImg"/>
          </p:nvPr>
        </p:nvSpPr>
        <p:spPr/>
      </p:sp>
      <p:sp>
        <p:nvSpPr>
          <p:cNvPr id="12391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2493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F09B9792-EB09-4681-B2CD-E9BF5DD5B92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493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2493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035E0D1-3993-413E-8BE2-E56B5FC992D2}"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4934" name="Rectangle 2"/>
          <p:cNvSpPr>
            <a:spLocks noGrp="1" noRot="1" noChangeAspect="1" noChangeArrowheads="1" noTextEdit="1"/>
          </p:cNvSpPr>
          <p:nvPr>
            <p:ph type="sldImg"/>
          </p:nvPr>
        </p:nvSpPr>
        <p:spPr/>
      </p:sp>
      <p:sp>
        <p:nvSpPr>
          <p:cNvPr id="12493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t>地址的分段方式 </a:t>
            </a:r>
            <a:r>
              <a:rPr lang="en-US" altLang="zh-CN" dirty="0" smtClean="0"/>
              <a:t>1K</a:t>
            </a:r>
            <a:r>
              <a:rPr lang="en-US" altLang="zh-CN" baseline="0" dirty="0" smtClean="0"/>
              <a:t> Word = 4KB </a:t>
            </a:r>
            <a:r>
              <a:rPr lang="zh-CN" altLang="en-US" baseline="0" dirty="0" smtClean="0"/>
              <a:t>的地址组织方式</a:t>
            </a:r>
            <a:endParaRPr lang="en-US" dirty="0"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 </a:t>
            </a:r>
            <a:r>
              <a:rPr lang="en-US" altLang="zh-CN" dirty="0" smtClean="0"/>
              <a:t>Cache</a:t>
            </a:r>
            <a:r>
              <a:rPr lang="en-US" altLang="zh-CN" baseline="0" dirty="0" smtClean="0"/>
              <a:t> </a:t>
            </a:r>
            <a:r>
              <a:rPr lang="zh-CN" altLang="en-US" baseline="0" dirty="0" smtClean="0"/>
              <a:t>中的数据表中的每个段的大小的设置问题。？？</a:t>
            </a:r>
            <a:endParaRPr lang="en-US" altLang="zh-CN" baseline="0" dirty="0" smtClean="0"/>
          </a:p>
          <a:p>
            <a:endParaRPr lang="en-US" altLang="zh-CN" baseline="0" dirty="0" smtClean="0"/>
          </a:p>
          <a:p>
            <a:r>
              <a:rPr lang="en-US" altLang="zh-CN" baseline="0" dirty="0" smtClean="0"/>
              <a:t> </a:t>
            </a:r>
            <a:endParaRPr lang="zh-CN" altLang="en-US" dirty="0"/>
          </a:p>
        </p:txBody>
      </p:sp>
      <p:sp>
        <p:nvSpPr>
          <p:cNvPr id="4" name="页眉占位符 3"/>
          <p:cNvSpPr>
            <a:spLocks noGrp="1"/>
          </p:cNvSpPr>
          <p:nvPr>
            <p:ph type="hdr" sz="quarter" idx="10"/>
          </p:nvPr>
        </p:nvSpPr>
        <p:spPr/>
        <p:txBody>
          <a:bodyPr/>
          <a:lstStyle/>
          <a:p>
            <a:pPr>
              <a:defRPr/>
            </a:pPr>
            <a:r>
              <a:rPr lang="en-AU" smtClean="0"/>
              <a:t>Morgan Kaufmann Publishers</a:t>
            </a:r>
            <a:endParaRPr lang="en-AU"/>
          </a:p>
        </p:txBody>
      </p:sp>
      <p:sp>
        <p:nvSpPr>
          <p:cNvPr id="5" name="日期占位符 4"/>
          <p:cNvSpPr>
            <a:spLocks noGrp="1"/>
          </p:cNvSpPr>
          <p:nvPr>
            <p:ph type="dt" idx="11"/>
          </p:nvPr>
        </p:nvSpPr>
        <p:spPr/>
        <p:txBody>
          <a:bodyPr/>
          <a:lstStyle/>
          <a:p>
            <a:fld id="{A8C06EAF-5CA1-41B1-9748-081226C38632}" type="datetime3">
              <a:rPr lang="en-AU" altLang="zh-CN" smtClean="0"/>
            </a:fld>
            <a:endParaRPr lang="en-AU" altLang="zh-CN"/>
          </a:p>
        </p:txBody>
      </p:sp>
      <p:sp>
        <p:nvSpPr>
          <p:cNvPr id="6" name="页脚占位符 5"/>
          <p:cNvSpPr>
            <a:spLocks noGrp="1"/>
          </p:cNvSpPr>
          <p:nvPr>
            <p:ph type="ftr" sz="quarter" idx="12"/>
          </p:nvPr>
        </p:nvSpPr>
        <p:spPr/>
        <p:txBody>
          <a:bodyPr/>
          <a:lstStyle/>
          <a:p>
            <a:pPr>
              <a:defRPr/>
            </a:pPr>
            <a:r>
              <a:rPr lang="en-AU" smtClean="0"/>
              <a:t>Chapter 5 — Large and Fast: Exploiting Memory Hierarchy</a:t>
            </a:r>
            <a:endParaRPr lang="en-AU"/>
          </a:p>
        </p:txBody>
      </p:sp>
      <p:sp>
        <p:nvSpPr>
          <p:cNvPr id="7" name="灯片编号占位符 6"/>
          <p:cNvSpPr>
            <a:spLocks noGrp="1"/>
          </p:cNvSpPr>
          <p:nvPr>
            <p:ph type="sldNum" sz="quarter" idx="13"/>
          </p:nvPr>
        </p:nvSpPr>
        <p:spPr/>
        <p:txBody>
          <a:bodyPr/>
          <a:lstStyle/>
          <a:p>
            <a:fld id="{24206FFA-0B2B-49BB-83F3-A3ACB40C6167}" type="slidenum">
              <a:rPr lang="en-AU" altLang="zh-CN" smtClean="0"/>
            </a:fld>
            <a:endParaRPr lang="en-AU"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 </a:t>
            </a:r>
            <a:r>
              <a:rPr lang="zh-CN" altLang="en-US" dirty="0" smtClean="0"/>
              <a:t>假定 </a:t>
            </a:r>
            <a:r>
              <a:rPr lang="en-US" altLang="zh-CN" dirty="0" smtClean="0"/>
              <a:t>Cache</a:t>
            </a:r>
            <a:r>
              <a:rPr lang="en-US" altLang="zh-CN" baseline="0" dirty="0" smtClean="0"/>
              <a:t> </a:t>
            </a:r>
            <a:r>
              <a:rPr lang="zh-CN" altLang="en-US" baseline="0" dirty="0" smtClean="0"/>
              <a:t>中的数据表中的每个段的大小</a:t>
            </a:r>
            <a:endParaRPr lang="en-US" altLang="zh-CN" baseline="0" dirty="0" smtClean="0"/>
          </a:p>
          <a:p>
            <a:r>
              <a:rPr lang="en-US" altLang="zh-CN" baseline="0" dirty="0" smtClean="0"/>
              <a:t> 15% </a:t>
            </a:r>
            <a:r>
              <a:rPr lang="zh-CN" altLang="en-US" baseline="0" dirty="0" smtClean="0"/>
              <a:t>的数据用以存放</a:t>
            </a:r>
            <a:r>
              <a:rPr lang="en-US" altLang="zh-CN" baseline="0" dirty="0" smtClean="0"/>
              <a:t>Tag </a:t>
            </a:r>
            <a:r>
              <a:rPr lang="zh-CN" altLang="en-US" baseline="0" dirty="0" smtClean="0"/>
              <a:t>和 </a:t>
            </a:r>
            <a:r>
              <a:rPr lang="en-US" altLang="zh-CN" baseline="0" dirty="0" smtClean="0"/>
              <a:t>Valid bit </a:t>
            </a:r>
            <a:r>
              <a:rPr lang="zh-CN" altLang="en-US" baseline="0" dirty="0" smtClean="0"/>
              <a:t>信息</a:t>
            </a:r>
            <a:endParaRPr lang="zh-CN" altLang="en-US" dirty="0"/>
          </a:p>
        </p:txBody>
      </p:sp>
      <p:sp>
        <p:nvSpPr>
          <p:cNvPr id="4" name="页眉占位符 3"/>
          <p:cNvSpPr>
            <a:spLocks noGrp="1"/>
          </p:cNvSpPr>
          <p:nvPr>
            <p:ph type="hdr" sz="quarter" idx="10"/>
          </p:nvPr>
        </p:nvSpPr>
        <p:spPr/>
        <p:txBody>
          <a:bodyPr/>
          <a:lstStyle/>
          <a:p>
            <a:pPr>
              <a:defRPr/>
            </a:pPr>
            <a:r>
              <a:rPr lang="en-AU" smtClean="0"/>
              <a:t>Morgan Kaufmann Publishers</a:t>
            </a:r>
            <a:endParaRPr lang="en-AU"/>
          </a:p>
        </p:txBody>
      </p:sp>
      <p:sp>
        <p:nvSpPr>
          <p:cNvPr id="5" name="日期占位符 4"/>
          <p:cNvSpPr>
            <a:spLocks noGrp="1"/>
          </p:cNvSpPr>
          <p:nvPr>
            <p:ph type="dt" idx="11"/>
          </p:nvPr>
        </p:nvSpPr>
        <p:spPr/>
        <p:txBody>
          <a:bodyPr/>
          <a:lstStyle/>
          <a:p>
            <a:fld id="{A8C06EAF-5CA1-41B1-9748-081226C38632}" type="datetime3">
              <a:rPr lang="en-AU" altLang="zh-CN" smtClean="0"/>
            </a:fld>
            <a:endParaRPr lang="en-AU" altLang="zh-CN"/>
          </a:p>
        </p:txBody>
      </p:sp>
      <p:sp>
        <p:nvSpPr>
          <p:cNvPr id="6" name="页脚占位符 5"/>
          <p:cNvSpPr>
            <a:spLocks noGrp="1"/>
          </p:cNvSpPr>
          <p:nvPr>
            <p:ph type="ftr" sz="quarter" idx="12"/>
          </p:nvPr>
        </p:nvSpPr>
        <p:spPr/>
        <p:txBody>
          <a:bodyPr/>
          <a:lstStyle/>
          <a:p>
            <a:pPr>
              <a:defRPr/>
            </a:pPr>
            <a:r>
              <a:rPr lang="en-AU" smtClean="0"/>
              <a:t>Chapter 5 — Large and Fast: Exploiting Memory Hierarchy</a:t>
            </a:r>
            <a:endParaRPr lang="en-AU"/>
          </a:p>
        </p:txBody>
      </p:sp>
      <p:sp>
        <p:nvSpPr>
          <p:cNvPr id="7" name="灯片编号占位符 6"/>
          <p:cNvSpPr>
            <a:spLocks noGrp="1"/>
          </p:cNvSpPr>
          <p:nvPr>
            <p:ph type="sldNum" sz="quarter" idx="13"/>
          </p:nvPr>
        </p:nvSpPr>
        <p:spPr/>
        <p:txBody>
          <a:bodyPr/>
          <a:lstStyle/>
          <a:p>
            <a:fld id="{24206FFA-0B2B-49BB-83F3-A3ACB40C6167}" type="slidenum">
              <a:rPr lang="en-AU" altLang="zh-CN" smtClean="0"/>
            </a:fld>
            <a:endParaRPr lang="en-AU"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2595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DABA85B-805F-464B-A545-56AAD484C2F7}"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595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2595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59EC3F2F-A1CB-452E-911A-0775697A853C}"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5958" name="Rectangle 2"/>
          <p:cNvSpPr>
            <a:spLocks noGrp="1" noRot="1" noChangeAspect="1" noChangeArrowheads="1" noTextEdit="1"/>
          </p:cNvSpPr>
          <p:nvPr>
            <p:ph type="sldImg"/>
          </p:nvPr>
        </p:nvSpPr>
        <p:spPr/>
      </p:sp>
      <p:sp>
        <p:nvSpPr>
          <p:cNvPr id="12595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2697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50774ED-7F75-4AF4-8DC8-820BA6B2CE61}"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698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2698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9BCD616-2C07-46D0-B8A3-6037315A78DC}"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6982" name="Rectangle 2"/>
          <p:cNvSpPr>
            <a:spLocks noGrp="1" noRot="1" noChangeAspect="1" noChangeArrowheads="1" noTextEdit="1"/>
          </p:cNvSpPr>
          <p:nvPr>
            <p:ph type="sldImg"/>
          </p:nvPr>
        </p:nvSpPr>
        <p:spPr/>
      </p:sp>
      <p:sp>
        <p:nvSpPr>
          <p:cNvPr id="12698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smtClean="0"/>
              <a:t> </a:t>
            </a:r>
            <a:r>
              <a:rPr lang="en-US" altLang="zh-CN" sz="1200" dirty="0" smtClean="0">
                <a:solidFill>
                  <a:srgbClr val="FF0000"/>
                </a:solidFill>
                <a:sym typeface="Symbol" panose="05050102010706020507" pitchFamily="18" charset="2"/>
              </a:rPr>
              <a:t>Early restart:</a:t>
            </a:r>
            <a:r>
              <a:rPr lang="en-US" altLang="zh-CN" sz="1200" baseline="0" dirty="0" smtClean="0">
                <a:solidFill>
                  <a:srgbClr val="FF0000"/>
                </a:solidFill>
                <a:sym typeface="Symbol" panose="05050102010706020507" pitchFamily="18" charset="2"/>
              </a:rPr>
              <a:t> </a:t>
            </a:r>
            <a:r>
              <a:rPr lang="zh-CN" altLang="en-US" sz="1200" baseline="0" dirty="0" smtClean="0">
                <a:solidFill>
                  <a:srgbClr val="FF0000"/>
                </a:solidFill>
                <a:sym typeface="Symbol" panose="05050102010706020507" pitchFamily="18" charset="2"/>
              </a:rPr>
              <a:t>当失效的字取回来之后就，开始返回给</a:t>
            </a:r>
            <a:r>
              <a:rPr lang="en-US" altLang="zh-CN" sz="1200" baseline="0" dirty="0" smtClean="0">
                <a:solidFill>
                  <a:srgbClr val="FF0000"/>
                </a:solidFill>
                <a:sym typeface="Symbol" panose="05050102010706020507" pitchFamily="18" charset="2"/>
              </a:rPr>
              <a:t>CPU,</a:t>
            </a:r>
            <a:r>
              <a:rPr lang="zh-CN" altLang="en-US" sz="1200" baseline="0" dirty="0" smtClean="0">
                <a:solidFill>
                  <a:srgbClr val="FF0000"/>
                </a:solidFill>
                <a:sym typeface="Symbol" panose="05050102010706020507" pitchFamily="18" charset="2"/>
              </a:rPr>
              <a:t>不需要等待整个块传回</a:t>
            </a:r>
            <a:endParaRPr lang="en-US" altLang="zh-CN" sz="1200" baseline="0" dirty="0" smtClean="0">
              <a:solidFill>
                <a:srgbClr val="FF0000"/>
              </a:solidFill>
              <a:sym typeface="Symbol" panose="05050102010706020507" pitchFamily="18" charset="2"/>
            </a:endParaRPr>
          </a:p>
          <a:p>
            <a:r>
              <a:rPr lang="en-US" sz="1200" baseline="0" dirty="0" smtClean="0">
                <a:solidFill>
                  <a:srgbClr val="FF0000"/>
                </a:solidFill>
                <a:sym typeface="Symbol" panose="05050102010706020507" pitchFamily="18" charset="2"/>
              </a:rPr>
              <a:t> </a:t>
            </a:r>
            <a:r>
              <a:rPr lang="en-US" altLang="zh-CN" sz="1200" dirty="0" smtClean="0">
                <a:solidFill>
                  <a:srgbClr val="FF0000"/>
                </a:solidFill>
                <a:sym typeface="Symbol" panose="05050102010706020507" pitchFamily="18" charset="2"/>
              </a:rPr>
              <a:t>Critical word first</a:t>
            </a:r>
            <a:r>
              <a:rPr lang="zh-CN" altLang="en-US" sz="1200" smtClean="0">
                <a:solidFill>
                  <a:srgbClr val="FF0000"/>
                </a:solidFill>
                <a:sym typeface="Symbol" panose="05050102010706020507" pitchFamily="18" charset="2"/>
              </a:rPr>
              <a:t>： 从新组织内存，优先读取失效的字，然后读取后续的字，之后再从头开始传输。</a:t>
            </a:r>
            <a:endParaRPr lang="en-US"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2800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6451118-6DF3-4728-B614-C1800EA4423B}"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800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2800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FF711A6-C637-4A55-86E0-B5B968BF3731}"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8006" name="Rectangle 2"/>
          <p:cNvSpPr>
            <a:spLocks noGrp="1" noRot="1" noChangeAspect="1" noChangeArrowheads="1" noTextEdit="1"/>
          </p:cNvSpPr>
          <p:nvPr>
            <p:ph type="sldImg"/>
          </p:nvPr>
        </p:nvSpPr>
        <p:spPr/>
      </p:sp>
      <p:sp>
        <p:nvSpPr>
          <p:cNvPr id="12800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1264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3F83FAB-0AAF-4CFB-8A5C-246180DCBA95}"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264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1264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075171E-6053-46E8-AC26-B6807282CD9F}"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2646" name="Rectangle 2"/>
          <p:cNvSpPr>
            <a:spLocks noGrp="1" noRot="1" noChangeAspect="1" noChangeArrowheads="1" noTextEdit="1"/>
          </p:cNvSpPr>
          <p:nvPr>
            <p:ph type="sldImg"/>
          </p:nvPr>
        </p:nvSpPr>
        <p:spPr/>
      </p:sp>
      <p:sp>
        <p:nvSpPr>
          <p:cNvPr id="11264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mtClean="0"/>
              <a:t>Induction variable (loop iteration variable)</a:t>
            </a:r>
            <a:endParaRPr 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2902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CA3A4B8-C91B-4093-A06B-B2A90F2307B9}"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902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2902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03DE6E9-8FC5-427C-8FEE-DD3AF628623A}"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29030" name="Rectangle 2"/>
          <p:cNvSpPr>
            <a:spLocks noGrp="1" noRot="1" noChangeAspect="1" noChangeArrowheads="1" noTextEdit="1"/>
          </p:cNvSpPr>
          <p:nvPr>
            <p:ph type="sldImg"/>
          </p:nvPr>
        </p:nvSpPr>
        <p:spPr/>
      </p:sp>
      <p:sp>
        <p:nvSpPr>
          <p:cNvPr id="12903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005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57E39D7-28B0-428F-AA13-87C939053C33}"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005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005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70B8EA1-D1B2-4726-B17D-B5A85D0E2721}"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0054" name="Rectangle 2"/>
          <p:cNvSpPr>
            <a:spLocks noGrp="1" noRot="1" noChangeAspect="1" noChangeArrowheads="1" noTextEdit="1"/>
          </p:cNvSpPr>
          <p:nvPr>
            <p:ph type="sldImg"/>
          </p:nvPr>
        </p:nvSpPr>
        <p:spPr/>
      </p:sp>
      <p:sp>
        <p:nvSpPr>
          <p:cNvPr id="13005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2" indent="0" algn="l" defTabSz="914400" rtl="0" eaLnBrk="0" fontAlgn="base" latinLnBrk="0" hangingPunct="0">
              <a:lnSpc>
                <a:spcPct val="100000"/>
              </a:lnSpc>
              <a:spcBef>
                <a:spcPct val="30000"/>
              </a:spcBef>
              <a:spcAft>
                <a:spcPct val="0"/>
              </a:spcAft>
              <a:buClrTx/>
              <a:buSzTx/>
              <a:buFontTx/>
              <a:buNone/>
              <a:defRPr/>
            </a:pPr>
            <a:r>
              <a:rPr lang="en-US" altLang="zh-CN" dirty="0" smtClean="0"/>
              <a:t>without waiting for the block to be written into </a:t>
            </a:r>
            <a:r>
              <a:rPr lang="en-US" altLang="zh-CN" smtClean="0"/>
              <a:t>memory first?</a:t>
            </a:r>
            <a:endParaRPr lang="en-AU" altLang="zh-CN" smtClean="0">
              <a:ea typeface="宋体" panose="02010600030101010101" pitchFamily="2" charset="-122"/>
            </a:endParaRPr>
          </a:p>
          <a:p>
            <a:endParaRPr lang="en-US" dirty="0"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107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489DD1C-96C7-4B36-A1D5-1DBDAD8A1E41}"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107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107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E1D669B-0FBD-4121-894F-8502DFB82AB3}"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1078" name="Rectangle 2"/>
          <p:cNvSpPr>
            <a:spLocks noGrp="1" noRot="1" noChangeAspect="1" noChangeArrowheads="1" noTextEdit="1"/>
          </p:cNvSpPr>
          <p:nvPr>
            <p:ph type="sldImg"/>
          </p:nvPr>
        </p:nvSpPr>
        <p:spPr/>
      </p:sp>
      <p:sp>
        <p:nvSpPr>
          <p:cNvPr id="13107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209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2861BF3-AA50-4CFA-83B3-B107DAEF37A2}"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210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210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BA1CCF5-F003-4B8D-9573-6776E242315F}"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2102" name="Rectangle 2"/>
          <p:cNvSpPr>
            <a:spLocks noGrp="1" noRot="1" noChangeAspect="1" noChangeArrowheads="1" noTextEdit="1"/>
          </p:cNvSpPr>
          <p:nvPr>
            <p:ph type="sldImg"/>
          </p:nvPr>
        </p:nvSpPr>
        <p:spPr/>
      </p:sp>
      <p:sp>
        <p:nvSpPr>
          <p:cNvPr id="13210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312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1BAE821-F3EB-4354-9992-D059EA00444D}"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312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312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9578D3A-F2FA-4C06-A491-F1D808B3D52A}"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3126" name="Rectangle 2"/>
          <p:cNvSpPr>
            <a:spLocks noGrp="1" noRot="1" noChangeAspect="1" noChangeArrowheads="1" noTextEdit="1"/>
          </p:cNvSpPr>
          <p:nvPr>
            <p:ph type="sldImg"/>
          </p:nvPr>
        </p:nvSpPr>
        <p:spPr/>
      </p:sp>
      <p:sp>
        <p:nvSpPr>
          <p:cNvPr id="13312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414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90464C9-339D-47CB-A665-C0E2549B55A5}"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414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414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D759E5A-9B16-4DDB-82CC-00057C4AC1C1}"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4150" name="Rectangle 2"/>
          <p:cNvSpPr>
            <a:spLocks noGrp="1" noRot="1" noChangeAspect="1" noChangeArrowheads="1" noTextEdit="1"/>
          </p:cNvSpPr>
          <p:nvPr>
            <p:ph type="sldImg"/>
          </p:nvPr>
        </p:nvSpPr>
        <p:spPr/>
      </p:sp>
      <p:sp>
        <p:nvSpPr>
          <p:cNvPr id="13415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517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C3CE76F-84D7-468B-B9C9-389E4FFA03EE}"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517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517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A093C4C8-835F-484D-9B8E-6B93E9F2B758}"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5174" name="Rectangle 2"/>
          <p:cNvSpPr>
            <a:spLocks noGrp="1" noRot="1" noChangeAspect="1" noChangeArrowheads="1" noTextEdit="1"/>
          </p:cNvSpPr>
          <p:nvPr>
            <p:ph type="sldImg"/>
          </p:nvPr>
        </p:nvSpPr>
        <p:spPr/>
      </p:sp>
      <p:sp>
        <p:nvSpPr>
          <p:cNvPr id="13517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619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C996CF8-E438-4186-BCBB-2F5CAC229CD3}"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619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619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52FDD21-470E-4521-9FEC-FBA5D51B5132}"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6198" name="Rectangle 2"/>
          <p:cNvSpPr>
            <a:spLocks noGrp="1" noRot="1" noChangeAspect="1" noChangeArrowheads="1" noTextEdit="1"/>
          </p:cNvSpPr>
          <p:nvPr>
            <p:ph type="sldImg"/>
          </p:nvPr>
        </p:nvSpPr>
        <p:spPr/>
      </p:sp>
      <p:sp>
        <p:nvSpPr>
          <p:cNvPr id="13619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721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B133CA3-943D-4181-8B7C-E61662651D38}"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722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722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C9767D9-B928-4A79-B0C1-477803A11579}"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7222" name="Rectangle 2"/>
          <p:cNvSpPr>
            <a:spLocks noGrp="1" noRot="1" noChangeAspect="1" noChangeArrowheads="1" noTextEdit="1"/>
          </p:cNvSpPr>
          <p:nvPr>
            <p:ph type="sldImg"/>
          </p:nvPr>
        </p:nvSpPr>
        <p:spPr/>
      </p:sp>
      <p:sp>
        <p:nvSpPr>
          <p:cNvPr id="13722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824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CEC19619-F2D3-4BC9-B8E0-99C14139A773}"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824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824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8C8B61A-5AD3-4103-A410-E5E783DA85C4}"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8246" name="Rectangle 2"/>
          <p:cNvSpPr>
            <a:spLocks noGrp="1" noRot="1" noChangeAspect="1" noChangeArrowheads="1" noTextEdit="1"/>
          </p:cNvSpPr>
          <p:nvPr>
            <p:ph type="sldImg"/>
          </p:nvPr>
        </p:nvSpPr>
        <p:spPr/>
      </p:sp>
      <p:sp>
        <p:nvSpPr>
          <p:cNvPr id="13824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1366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83AF7FE-A7D3-4334-A230-75DC890080F9}"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366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1366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CABDECA-2B88-44E8-84BB-B34564C61159}"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3670" name="Rectangle 2"/>
          <p:cNvSpPr>
            <a:spLocks noGrp="1" noRot="1" noChangeAspect="1" noChangeArrowheads="1" noTextEdit="1"/>
          </p:cNvSpPr>
          <p:nvPr>
            <p:ph type="sldImg"/>
          </p:nvPr>
        </p:nvSpPr>
        <p:spPr/>
      </p:sp>
      <p:sp>
        <p:nvSpPr>
          <p:cNvPr id="11367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3926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6B5E07D-B0B5-4E5B-A0FA-50B1130CB760}"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926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3926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5F35918-3F04-400E-B47D-D0A85AC2C9B1}"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39270" name="Rectangle 2"/>
          <p:cNvSpPr>
            <a:spLocks noGrp="1" noRot="1" noChangeAspect="1" noChangeArrowheads="1" noTextEdit="1"/>
          </p:cNvSpPr>
          <p:nvPr>
            <p:ph type="sldImg"/>
          </p:nvPr>
        </p:nvSpPr>
        <p:spPr/>
      </p:sp>
      <p:sp>
        <p:nvSpPr>
          <p:cNvPr id="13927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029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880971A-BABF-47E5-BF6F-D85C0A9EE85D}"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029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029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32B0D4A-D877-4D14-8AF0-B10DFAE24D96}"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0294" name="Rectangle 2"/>
          <p:cNvSpPr>
            <a:spLocks noGrp="1" noRot="1" noChangeAspect="1" noChangeArrowheads="1" noTextEdit="1"/>
          </p:cNvSpPr>
          <p:nvPr>
            <p:ph type="sldImg"/>
          </p:nvPr>
        </p:nvSpPr>
        <p:spPr/>
      </p:sp>
      <p:sp>
        <p:nvSpPr>
          <p:cNvPr id="14029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131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152E059-8FF4-440F-8EB2-9B23FABDC96C}"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131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131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50E7983-AC0F-4A87-9808-B40E63199E81}"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1318" name="Rectangle 2"/>
          <p:cNvSpPr>
            <a:spLocks noGrp="1" noRot="1" noChangeAspect="1" noChangeArrowheads="1" noTextEdit="1"/>
          </p:cNvSpPr>
          <p:nvPr>
            <p:ph type="sldImg"/>
          </p:nvPr>
        </p:nvSpPr>
        <p:spPr/>
      </p:sp>
      <p:sp>
        <p:nvSpPr>
          <p:cNvPr id="14131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233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6162BAC-4E17-41AA-9208-9FFB69E1360C}"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234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234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4790A22-E4FB-4935-8942-34E1AE2EFC2E}"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2342" name="Rectangle 2"/>
          <p:cNvSpPr>
            <a:spLocks noGrp="1" noRot="1" noChangeAspect="1" noChangeArrowheads="1" noTextEdit="1"/>
          </p:cNvSpPr>
          <p:nvPr>
            <p:ph type="sldImg"/>
          </p:nvPr>
        </p:nvSpPr>
        <p:spPr/>
      </p:sp>
      <p:sp>
        <p:nvSpPr>
          <p:cNvPr id="14234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defRPr/>
            </a:pPr>
            <a:r>
              <a:rPr lang="en-US" altLang="zh-CN" i="1" dirty="0" smtClean="0">
                <a:solidFill>
                  <a:schemeClr val="tx2"/>
                </a:solidFill>
              </a:rPr>
              <a:t>n</a:t>
            </a:r>
            <a:r>
              <a:rPr lang="en-US" altLang="zh-CN" dirty="0" smtClean="0">
                <a:solidFill>
                  <a:schemeClr val="tx2"/>
                </a:solidFill>
              </a:rPr>
              <a:t>-way set associative</a:t>
            </a:r>
            <a:r>
              <a:rPr lang="zh-CN" altLang="en-US" dirty="0" smtClean="0"/>
              <a:t> 多路相联， 组间直接映射，组内全映射方式。</a:t>
            </a:r>
            <a:endParaRPr lang="en-US" dirty="0"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336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698AE3B-3FF7-4005-A4EE-F911E3E69D0D}"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336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336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7DFB0D8-AC6B-4082-9281-7EDCE2899BC4}"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3366" name="Rectangle 2"/>
          <p:cNvSpPr>
            <a:spLocks noGrp="1" noRot="1" noChangeAspect="1" noChangeArrowheads="1" noTextEdit="1"/>
          </p:cNvSpPr>
          <p:nvPr>
            <p:ph type="sldImg"/>
          </p:nvPr>
        </p:nvSpPr>
        <p:spPr/>
      </p:sp>
      <p:sp>
        <p:nvSpPr>
          <p:cNvPr id="14336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438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2FAD783-DF12-4918-87F2-4C6940184C89}"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438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438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75F49A2-ADE2-42DE-937E-DBB7EFDB50BA}"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4390" name="Rectangle 2"/>
          <p:cNvSpPr>
            <a:spLocks noGrp="1" noRot="1" noChangeAspect="1" noChangeArrowheads="1" noTextEdit="1"/>
          </p:cNvSpPr>
          <p:nvPr>
            <p:ph type="sldImg"/>
          </p:nvPr>
        </p:nvSpPr>
        <p:spPr/>
      </p:sp>
      <p:sp>
        <p:nvSpPr>
          <p:cNvPr id="14439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smtClean="0"/>
              <a:t>Cache</a:t>
            </a:r>
            <a:r>
              <a:rPr lang="zh-CN" altLang="en-US" dirty="0" smtClean="0"/>
              <a:t>关联方式，以只有</a:t>
            </a:r>
            <a:r>
              <a:rPr lang="en-US" altLang="zh-CN" dirty="0" smtClean="0"/>
              <a:t>8</a:t>
            </a:r>
            <a:r>
              <a:rPr lang="zh-CN" altLang="en-US" dirty="0" smtClean="0"/>
              <a:t>块为例，可以设置为直接映像，或者两路、四路、八路映像，那种方式更好？</a:t>
            </a:r>
            <a:endParaRPr lang="en-US" dirty="0" smtClean="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541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ACDF379C-3FBA-4D09-AACA-629D79A63CC8}"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541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541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3DB029C-9B19-4855-89B2-9765BAF2759D}"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5414" name="Rectangle 2"/>
          <p:cNvSpPr>
            <a:spLocks noGrp="1" noRot="1" noChangeAspect="1" noChangeArrowheads="1" noTextEdit="1"/>
          </p:cNvSpPr>
          <p:nvPr>
            <p:ph type="sldImg"/>
          </p:nvPr>
        </p:nvSpPr>
        <p:spPr/>
      </p:sp>
      <p:sp>
        <p:nvSpPr>
          <p:cNvPr id="14541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t>各种映像方式的假定</a:t>
            </a:r>
            <a:r>
              <a:rPr lang="zh-CN" altLang="en-US" baseline="0" dirty="0" smtClean="0"/>
              <a:t> </a:t>
            </a:r>
            <a:endParaRPr lang="en-US" dirty="0" smtClean="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643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25BE9B3-69DB-4FDF-BB10-5264B4C1F769}"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643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643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7238243-091B-4D97-849E-62966CFE3C09}"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6438" name="Rectangle 2"/>
          <p:cNvSpPr>
            <a:spLocks noGrp="1" noRot="1" noChangeAspect="1" noChangeArrowheads="1" noTextEdit="1"/>
          </p:cNvSpPr>
          <p:nvPr>
            <p:ph type="sldImg"/>
          </p:nvPr>
        </p:nvSpPr>
        <p:spPr/>
      </p:sp>
      <p:sp>
        <p:nvSpPr>
          <p:cNvPr id="14643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745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C1C7B69-25D2-461F-B6B1-794DCAC5711F}"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746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746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A03CF517-AEBF-4074-B4CB-975BDA18C725}"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7462" name="Rectangle 2"/>
          <p:cNvSpPr>
            <a:spLocks noGrp="1" noRot="1" noChangeAspect="1" noChangeArrowheads="1" noTextEdit="1"/>
          </p:cNvSpPr>
          <p:nvPr>
            <p:ph type="sldImg"/>
          </p:nvPr>
        </p:nvSpPr>
        <p:spPr/>
      </p:sp>
      <p:sp>
        <p:nvSpPr>
          <p:cNvPr id="14746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848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7974771-0D2B-45C4-8814-8DC9D9D57422}"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848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848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AC14EEC6-633E-4A0C-92E7-8B26F3A54E82}"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8486" name="Rectangle 2"/>
          <p:cNvSpPr>
            <a:spLocks noGrp="1" noRot="1" noChangeAspect="1" noChangeArrowheads="1" noTextEdit="1"/>
          </p:cNvSpPr>
          <p:nvPr>
            <p:ph type="sldImg"/>
          </p:nvPr>
        </p:nvSpPr>
        <p:spPr/>
      </p:sp>
      <p:sp>
        <p:nvSpPr>
          <p:cNvPr id="14848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1469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8AD0B96-CAA6-4D79-A0FC-1FFC60DBB85B}"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469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1469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EA529E9-72F2-4907-8F42-556932606CC9}"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4694" name="Rectangle 2"/>
          <p:cNvSpPr>
            <a:spLocks noGrp="1" noRot="1" noChangeAspect="1" noChangeArrowheads="1" noTextEdit="1"/>
          </p:cNvSpPr>
          <p:nvPr>
            <p:ph type="sldImg"/>
          </p:nvPr>
        </p:nvSpPr>
        <p:spPr/>
      </p:sp>
      <p:sp>
        <p:nvSpPr>
          <p:cNvPr id="11469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相联存储器的原理参见 存储器的工作原理。</a:t>
            </a:r>
            <a:endParaRPr lang="en-US" altLang="zh-CN" dirty="0" smtClean="0"/>
          </a:p>
          <a:p>
            <a:r>
              <a:rPr lang="en-US" altLang="zh-CN" dirty="0" smtClean="0"/>
              <a:t>ternary  ['</a:t>
            </a:r>
            <a:r>
              <a:rPr lang="en-US" altLang="zh-CN" dirty="0" err="1" smtClean="0"/>
              <a:t>ter·na·ry</a:t>
            </a:r>
            <a:r>
              <a:rPr lang="en-US" altLang="zh-CN" dirty="0" smtClean="0"/>
              <a:t> || '</a:t>
            </a:r>
            <a:r>
              <a:rPr lang="en-US" altLang="zh-CN" dirty="0" err="1" smtClean="0"/>
              <a:t>tɜrnərɪ</a:t>
            </a:r>
            <a:r>
              <a:rPr lang="en-US" altLang="zh-CN" dirty="0" smtClean="0"/>
              <a:t> /</a:t>
            </a:r>
            <a:r>
              <a:rPr lang="en-US" altLang="zh-CN" dirty="0" err="1" smtClean="0"/>
              <a:t>tɜ</a:t>
            </a:r>
            <a:r>
              <a:rPr lang="en-US" altLang="zh-CN" dirty="0" smtClean="0"/>
              <a:t>ː-]</a:t>
            </a:r>
            <a:endParaRPr lang="en-US" altLang="zh-CN" dirty="0" smtClean="0"/>
          </a:p>
          <a:p>
            <a:r>
              <a:rPr lang="en-US" altLang="zh-CN" dirty="0" smtClean="0"/>
              <a:t>adj.  </a:t>
            </a:r>
            <a:r>
              <a:rPr lang="zh-CN" altLang="en-US" dirty="0" smtClean="0"/>
              <a:t>三个的</a:t>
            </a:r>
            <a:r>
              <a:rPr lang="en-US" altLang="zh-CN" dirty="0" smtClean="0"/>
              <a:t>, </a:t>
            </a:r>
            <a:r>
              <a:rPr lang="zh-CN" altLang="en-US" dirty="0" smtClean="0"/>
              <a:t>三重的</a:t>
            </a:r>
            <a:r>
              <a:rPr lang="en-US" altLang="zh-CN" dirty="0" smtClean="0"/>
              <a:t>, </a:t>
            </a:r>
            <a:r>
              <a:rPr lang="zh-CN" altLang="en-US" dirty="0" smtClean="0"/>
              <a:t>三个一组的</a:t>
            </a:r>
            <a:endParaRPr lang="zh-CN" altLang="en-US" dirty="0"/>
          </a:p>
        </p:txBody>
      </p:sp>
      <p:sp>
        <p:nvSpPr>
          <p:cNvPr id="4" name="页眉占位符 3"/>
          <p:cNvSpPr>
            <a:spLocks noGrp="1"/>
          </p:cNvSpPr>
          <p:nvPr>
            <p:ph type="hdr" sz="quarter" idx="10"/>
          </p:nvPr>
        </p:nvSpPr>
        <p:spPr/>
        <p:txBody>
          <a:bodyPr/>
          <a:lstStyle/>
          <a:p>
            <a:pPr>
              <a:defRPr/>
            </a:pPr>
            <a:r>
              <a:rPr lang="en-AU" smtClean="0"/>
              <a:t>Morgan Kaufmann Publishers</a:t>
            </a:r>
            <a:endParaRPr lang="en-AU"/>
          </a:p>
        </p:txBody>
      </p:sp>
      <p:sp>
        <p:nvSpPr>
          <p:cNvPr id="5" name="日期占位符 4"/>
          <p:cNvSpPr>
            <a:spLocks noGrp="1"/>
          </p:cNvSpPr>
          <p:nvPr>
            <p:ph type="dt" idx="11"/>
          </p:nvPr>
        </p:nvSpPr>
        <p:spPr/>
        <p:txBody>
          <a:bodyPr/>
          <a:lstStyle/>
          <a:p>
            <a:fld id="{A8C06EAF-5CA1-41B1-9748-081226C38632}" type="datetime3">
              <a:rPr lang="en-AU" altLang="zh-CN" smtClean="0"/>
            </a:fld>
            <a:endParaRPr lang="en-AU" altLang="zh-CN"/>
          </a:p>
        </p:txBody>
      </p:sp>
      <p:sp>
        <p:nvSpPr>
          <p:cNvPr id="6" name="页脚占位符 5"/>
          <p:cNvSpPr>
            <a:spLocks noGrp="1"/>
          </p:cNvSpPr>
          <p:nvPr>
            <p:ph type="ftr" sz="quarter" idx="12"/>
          </p:nvPr>
        </p:nvSpPr>
        <p:spPr/>
        <p:txBody>
          <a:bodyPr/>
          <a:lstStyle/>
          <a:p>
            <a:pPr>
              <a:defRPr/>
            </a:pPr>
            <a:r>
              <a:rPr lang="en-AU" smtClean="0"/>
              <a:t>Chapter 5 — Large and Fast: Exploiting Memory Hierarchy</a:t>
            </a:r>
            <a:endParaRPr lang="en-AU"/>
          </a:p>
        </p:txBody>
      </p:sp>
      <p:sp>
        <p:nvSpPr>
          <p:cNvPr id="7" name="灯片编号占位符 6"/>
          <p:cNvSpPr>
            <a:spLocks noGrp="1"/>
          </p:cNvSpPr>
          <p:nvPr>
            <p:ph type="sldNum" sz="quarter" idx="13"/>
          </p:nvPr>
        </p:nvSpPr>
        <p:spPr/>
        <p:txBody>
          <a:bodyPr/>
          <a:lstStyle/>
          <a:p>
            <a:fld id="{24206FFA-0B2B-49BB-83F3-A3ACB40C6167}" type="slidenum">
              <a:rPr lang="en-AU" altLang="zh-CN" smtClean="0"/>
            </a:fld>
            <a:endParaRPr lang="en-AU" altLang="zh-CN"/>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4950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CFD77DD-0A6D-4A9A-9823-38E60F00AD59}"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950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4950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F02BCD8-02D5-4397-9436-1E9633DEDE16}"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49510" name="Rectangle 2"/>
          <p:cNvSpPr>
            <a:spLocks noGrp="1" noRot="1" noChangeAspect="1" noChangeArrowheads="1" noTextEdit="1"/>
          </p:cNvSpPr>
          <p:nvPr>
            <p:ph type="sldImg"/>
          </p:nvPr>
        </p:nvSpPr>
        <p:spPr/>
      </p:sp>
      <p:sp>
        <p:nvSpPr>
          <p:cNvPr id="14951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053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11936F7-207E-4D3C-BF7E-DEE38BCCD02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053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053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FC0EE5C-85F0-491F-A898-0859B1EEE530}"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0534" name="Rectangle 2"/>
          <p:cNvSpPr>
            <a:spLocks noGrp="1" noRot="1" noChangeAspect="1" noChangeArrowheads="1" noTextEdit="1"/>
          </p:cNvSpPr>
          <p:nvPr>
            <p:ph type="sldImg"/>
          </p:nvPr>
        </p:nvSpPr>
        <p:spPr/>
      </p:sp>
      <p:sp>
        <p:nvSpPr>
          <p:cNvPr id="15053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155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CFEB9A3-2299-410E-ABA6-17EDCB89C92F}"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155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155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CA6E0B9-9563-42BA-8483-7DD836F2E329}"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1558" name="Rectangle 2"/>
          <p:cNvSpPr>
            <a:spLocks noGrp="1" noRot="1" noChangeAspect="1" noChangeArrowheads="1" noTextEdit="1"/>
          </p:cNvSpPr>
          <p:nvPr>
            <p:ph type="sldImg"/>
          </p:nvPr>
        </p:nvSpPr>
        <p:spPr/>
      </p:sp>
      <p:sp>
        <p:nvSpPr>
          <p:cNvPr id="15155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257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670A8B0-3814-4652-BF6E-D33A49D2981E}"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258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258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0A25850-AC0A-4B59-AB6C-32D748D58BFA}"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2582" name="Rectangle 2"/>
          <p:cNvSpPr>
            <a:spLocks noGrp="1" noRot="1" noChangeAspect="1" noChangeArrowheads="1" noTextEdit="1"/>
          </p:cNvSpPr>
          <p:nvPr>
            <p:ph type="sldImg"/>
          </p:nvPr>
        </p:nvSpPr>
        <p:spPr/>
      </p:sp>
      <p:sp>
        <p:nvSpPr>
          <p:cNvPr id="15258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360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4407390-DF80-4BBE-84FF-90121C4042C5}"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360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360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CE27BD9-4124-4BDC-B031-35AA9961256C}"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3606" name="Rectangle 2"/>
          <p:cNvSpPr>
            <a:spLocks noGrp="1" noRot="1" noChangeAspect="1" noChangeArrowheads="1" noTextEdit="1"/>
          </p:cNvSpPr>
          <p:nvPr>
            <p:ph type="sldImg"/>
          </p:nvPr>
        </p:nvSpPr>
        <p:spPr/>
      </p:sp>
      <p:sp>
        <p:nvSpPr>
          <p:cNvPr id="15360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462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191253C-2536-4024-8174-23D384521C7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462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462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8362C4D-3159-479A-8015-C468F261C4E3}"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4630" name="Rectangle 2"/>
          <p:cNvSpPr>
            <a:spLocks noGrp="1" noRot="1" noChangeAspect="1" noChangeArrowheads="1" noTextEdit="1"/>
          </p:cNvSpPr>
          <p:nvPr>
            <p:ph type="sldImg"/>
          </p:nvPr>
        </p:nvSpPr>
        <p:spPr/>
      </p:sp>
      <p:sp>
        <p:nvSpPr>
          <p:cNvPr id="15463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565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52A2953-A754-4D14-8A86-B3C36C7BDC6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565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565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9B55F90-251D-45E3-9B61-61C631FBD45B}"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5654" name="Rectangle 2"/>
          <p:cNvSpPr>
            <a:spLocks noGrp="1" noRot="1" noChangeAspect="1" noChangeArrowheads="1" noTextEdit="1"/>
          </p:cNvSpPr>
          <p:nvPr>
            <p:ph type="sldImg"/>
          </p:nvPr>
        </p:nvSpPr>
        <p:spPr/>
      </p:sp>
      <p:sp>
        <p:nvSpPr>
          <p:cNvPr id="15565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t>但基数排序的缺点是不呈现时空局部性，因为在按位对每个数进行排序的过程中，一个数的位置可能发生巨大的变化，所以不能充分利用现代机器缓存提供的优势。同时计数排序作为中间稳定排序的话，不具有原地排序的特点，当内存容量比较宝贵的时候，还是有待商榷。</a:t>
            </a:r>
            <a:endParaRPr lang="zh-CN" altLang="en-US" dirty="0" smtClean="0"/>
          </a:p>
          <a:p>
            <a:r>
              <a:rPr lang="zh-CN" altLang="en-US" dirty="0" smtClean="0"/>
              <a:t> </a:t>
            </a:r>
            <a:endParaRPr lang="en-US" dirty="0"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667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8C671DC-65CD-48ED-88BD-5ED842D8B5AA}"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667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667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E9618C8-68E9-4BDA-AD35-CD9651FE4225}"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6678" name="Rectangle 2"/>
          <p:cNvSpPr>
            <a:spLocks noGrp="1" noRot="1" noChangeAspect="1" noChangeArrowheads="1" noTextEdit="1"/>
          </p:cNvSpPr>
          <p:nvPr>
            <p:ph type="sldImg"/>
          </p:nvPr>
        </p:nvSpPr>
        <p:spPr/>
      </p:sp>
      <p:sp>
        <p:nvSpPr>
          <p:cNvPr id="15667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769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CFC8498-37D5-4460-A5FD-56980C6FE0A9}"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770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770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FCEE8E5F-D4DB-4C6B-9746-BEC3220E7AD3}"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7702" name="Rectangle 2"/>
          <p:cNvSpPr>
            <a:spLocks noGrp="1" noRot="1" noChangeAspect="1" noChangeArrowheads="1" noTextEdit="1"/>
          </p:cNvSpPr>
          <p:nvPr>
            <p:ph type="sldImg"/>
          </p:nvPr>
        </p:nvSpPr>
        <p:spPr/>
      </p:sp>
      <p:sp>
        <p:nvSpPr>
          <p:cNvPr id="15770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1571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9DADEAC-C942-492D-8474-6B8C8B73AB7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571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1571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B198C38-76E8-4B0E-8B3C-A20CC31A08E9}"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5718" name="Rectangle 2"/>
          <p:cNvSpPr>
            <a:spLocks noGrp="1" noRot="1" noChangeAspect="1" noChangeArrowheads="1" noTextEdit="1"/>
          </p:cNvSpPr>
          <p:nvPr>
            <p:ph type="sldImg"/>
          </p:nvPr>
        </p:nvSpPr>
        <p:spPr/>
      </p:sp>
      <p:sp>
        <p:nvSpPr>
          <p:cNvPr id="11571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872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10CF1F8-73F1-4DAE-802D-B4BF9B9327A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872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872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05717C2-1847-4066-A308-BC8DCF54ECA6}"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8726" name="Rectangle 2"/>
          <p:cNvSpPr>
            <a:spLocks noGrp="1" noRot="1" noChangeAspect="1" noChangeArrowheads="1" noTextEdit="1"/>
          </p:cNvSpPr>
          <p:nvPr>
            <p:ph type="sldImg"/>
          </p:nvPr>
        </p:nvSpPr>
        <p:spPr/>
      </p:sp>
      <p:sp>
        <p:nvSpPr>
          <p:cNvPr id="15872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5974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5413A8C0-D3A3-440F-9434-E6FBCA2D0E92}"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974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5974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9895BC4-0012-49ED-80F4-1478FF275022}"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59750" name="Rectangle 2"/>
          <p:cNvSpPr>
            <a:spLocks noGrp="1" noRot="1" noChangeAspect="1" noChangeArrowheads="1" noTextEdit="1"/>
          </p:cNvSpPr>
          <p:nvPr>
            <p:ph type="sldImg"/>
          </p:nvPr>
        </p:nvSpPr>
        <p:spPr/>
      </p:sp>
      <p:sp>
        <p:nvSpPr>
          <p:cNvPr id="15975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077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6AB733A-1290-4B82-987C-5FAD4670126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077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077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4D26A78-4B7B-4303-8E9E-A312C48F6BF9}"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0774" name="Rectangle 2"/>
          <p:cNvSpPr>
            <a:spLocks noGrp="1" noRot="1" noChangeAspect="1" noChangeArrowheads="1" noTextEdit="1"/>
          </p:cNvSpPr>
          <p:nvPr>
            <p:ph type="sldImg"/>
          </p:nvPr>
        </p:nvSpPr>
        <p:spPr/>
      </p:sp>
      <p:sp>
        <p:nvSpPr>
          <p:cNvPr id="16077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179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DCA02A5-4A4D-46E1-B491-5F548FCE8AED}"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179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179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C3189763-F44E-43D6-AAA6-D4D814ED42D3}"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1798" name="Rectangle 2"/>
          <p:cNvSpPr>
            <a:spLocks noGrp="1" noRot="1" noChangeAspect="1" noChangeArrowheads="1" noTextEdit="1"/>
          </p:cNvSpPr>
          <p:nvPr>
            <p:ph type="sldImg"/>
          </p:nvPr>
        </p:nvSpPr>
        <p:spPr/>
      </p:sp>
      <p:sp>
        <p:nvSpPr>
          <p:cNvPr id="16179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由于</a:t>
            </a:r>
            <a:r>
              <a:rPr lang="en-US" altLang="zh-CN" dirty="0" err="1" smtClean="0"/>
              <a:t>PageTable</a:t>
            </a:r>
            <a:r>
              <a:rPr lang="en-US" altLang="zh-CN" baseline="0" dirty="0" smtClean="0"/>
              <a:t> </a:t>
            </a:r>
            <a:r>
              <a:rPr lang="zh-CN" altLang="en-US" baseline="0" dirty="0" smtClean="0"/>
              <a:t>比较大，导致采用纯页式虚拟存储模式较少采用。</a:t>
            </a:r>
            <a:endParaRPr lang="en-US" altLang="zh-CN" baseline="0" dirty="0" smtClean="0"/>
          </a:p>
          <a:p>
            <a:r>
              <a:rPr lang="zh-CN" altLang="en-US" baseline="0" dirty="0" smtClean="0"/>
              <a:t>段式和段页式的管理方式</a:t>
            </a:r>
            <a:endParaRPr lang="zh-CN" altLang="en-US" dirty="0"/>
          </a:p>
        </p:txBody>
      </p:sp>
      <p:sp>
        <p:nvSpPr>
          <p:cNvPr id="4" name="页眉占位符 3"/>
          <p:cNvSpPr>
            <a:spLocks noGrp="1"/>
          </p:cNvSpPr>
          <p:nvPr>
            <p:ph type="hdr" sz="quarter" idx="10"/>
          </p:nvPr>
        </p:nvSpPr>
        <p:spPr/>
        <p:txBody>
          <a:bodyPr/>
          <a:lstStyle/>
          <a:p>
            <a:pPr>
              <a:defRPr/>
            </a:pPr>
            <a:r>
              <a:rPr lang="en-AU" smtClean="0"/>
              <a:t>Morgan Kaufmann Publishers</a:t>
            </a:r>
            <a:endParaRPr lang="en-AU"/>
          </a:p>
        </p:txBody>
      </p:sp>
      <p:sp>
        <p:nvSpPr>
          <p:cNvPr id="5" name="日期占位符 4"/>
          <p:cNvSpPr>
            <a:spLocks noGrp="1"/>
          </p:cNvSpPr>
          <p:nvPr>
            <p:ph type="dt" idx="11"/>
          </p:nvPr>
        </p:nvSpPr>
        <p:spPr/>
        <p:txBody>
          <a:bodyPr/>
          <a:lstStyle/>
          <a:p>
            <a:fld id="{A8C06EAF-5CA1-41B1-9748-081226C38632}" type="datetime3">
              <a:rPr lang="en-AU" altLang="zh-CN" smtClean="0"/>
            </a:fld>
            <a:endParaRPr lang="en-AU" altLang="zh-CN"/>
          </a:p>
        </p:txBody>
      </p:sp>
      <p:sp>
        <p:nvSpPr>
          <p:cNvPr id="6" name="页脚占位符 5"/>
          <p:cNvSpPr>
            <a:spLocks noGrp="1"/>
          </p:cNvSpPr>
          <p:nvPr>
            <p:ph type="ftr" sz="quarter" idx="12"/>
          </p:nvPr>
        </p:nvSpPr>
        <p:spPr/>
        <p:txBody>
          <a:bodyPr/>
          <a:lstStyle/>
          <a:p>
            <a:pPr>
              <a:defRPr/>
            </a:pPr>
            <a:r>
              <a:rPr lang="en-AU" smtClean="0"/>
              <a:t>Chapter 5 — Large and Fast: Exploiting Memory Hierarchy</a:t>
            </a:r>
            <a:endParaRPr lang="en-AU"/>
          </a:p>
        </p:txBody>
      </p:sp>
      <p:sp>
        <p:nvSpPr>
          <p:cNvPr id="7" name="灯片编号占位符 6"/>
          <p:cNvSpPr>
            <a:spLocks noGrp="1"/>
          </p:cNvSpPr>
          <p:nvPr>
            <p:ph type="sldNum" sz="quarter" idx="13"/>
          </p:nvPr>
        </p:nvSpPr>
        <p:spPr/>
        <p:txBody>
          <a:bodyPr/>
          <a:lstStyle/>
          <a:p>
            <a:fld id="{24206FFA-0B2B-49BB-83F3-A3ACB40C6167}" type="slidenum">
              <a:rPr lang="en-AU" altLang="zh-CN" smtClean="0"/>
            </a:fld>
            <a:endParaRPr lang="en-AU" altLang="zh-CN"/>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 </a:t>
            </a:r>
            <a:r>
              <a:rPr lang="zh-CN" altLang="en-US" dirty="0" smtClean="0"/>
              <a:t>采用有限的虚拟表的大小，根据需要拓展</a:t>
            </a:r>
            <a:endParaRPr lang="en-US" altLang="zh-CN" dirty="0" smtClean="0"/>
          </a:p>
          <a:p>
            <a:r>
              <a:rPr lang="en-US" altLang="zh-CN" dirty="0" smtClean="0"/>
              <a:t>2 </a:t>
            </a:r>
            <a:r>
              <a:rPr lang="zh-CN" altLang="en-US" dirty="0" smtClean="0"/>
              <a:t>将虚表大小限制在物理存储器的大小范围内。</a:t>
            </a:r>
            <a:endParaRPr lang="en-US" altLang="zh-CN" dirty="0" smtClean="0"/>
          </a:p>
          <a:p>
            <a:r>
              <a:rPr lang="en-US" altLang="zh-CN" dirty="0" smtClean="0"/>
              <a:t>3</a:t>
            </a:r>
            <a:r>
              <a:rPr lang="en-US" altLang="zh-CN" baseline="0" dirty="0" smtClean="0"/>
              <a:t> </a:t>
            </a:r>
            <a:r>
              <a:rPr lang="zh-CN" altLang="en-US" baseline="0" dirty="0" smtClean="0"/>
              <a:t>多层虚表的方式，类似于段页式</a:t>
            </a:r>
            <a:endParaRPr lang="en-US" altLang="zh-CN" baseline="0" dirty="0" smtClean="0"/>
          </a:p>
          <a:p>
            <a:r>
              <a:rPr lang="en-US" altLang="zh-CN" baseline="0" dirty="0" smtClean="0"/>
              <a:t>4 </a:t>
            </a:r>
            <a:r>
              <a:rPr lang="zh-CN" altLang="en-US" baseline="0" dirty="0" smtClean="0"/>
              <a:t>将页表分页存储，</a:t>
            </a:r>
            <a:endParaRPr lang="zh-CN" altLang="en-US" dirty="0"/>
          </a:p>
        </p:txBody>
      </p:sp>
      <p:sp>
        <p:nvSpPr>
          <p:cNvPr id="4" name="页眉占位符 3"/>
          <p:cNvSpPr>
            <a:spLocks noGrp="1"/>
          </p:cNvSpPr>
          <p:nvPr>
            <p:ph type="hdr" sz="quarter" idx="10"/>
          </p:nvPr>
        </p:nvSpPr>
        <p:spPr/>
        <p:txBody>
          <a:bodyPr/>
          <a:lstStyle/>
          <a:p>
            <a:pPr>
              <a:defRPr/>
            </a:pPr>
            <a:r>
              <a:rPr lang="en-AU" smtClean="0"/>
              <a:t>Morgan Kaufmann Publishers</a:t>
            </a:r>
            <a:endParaRPr lang="en-AU"/>
          </a:p>
        </p:txBody>
      </p:sp>
      <p:sp>
        <p:nvSpPr>
          <p:cNvPr id="5" name="日期占位符 4"/>
          <p:cNvSpPr>
            <a:spLocks noGrp="1"/>
          </p:cNvSpPr>
          <p:nvPr>
            <p:ph type="dt" idx="11"/>
          </p:nvPr>
        </p:nvSpPr>
        <p:spPr/>
        <p:txBody>
          <a:bodyPr/>
          <a:lstStyle/>
          <a:p>
            <a:fld id="{A8C06EAF-5CA1-41B1-9748-081226C38632}" type="datetime3">
              <a:rPr lang="en-AU" altLang="zh-CN" smtClean="0"/>
            </a:fld>
            <a:endParaRPr lang="en-AU" altLang="zh-CN"/>
          </a:p>
        </p:txBody>
      </p:sp>
      <p:sp>
        <p:nvSpPr>
          <p:cNvPr id="6" name="页脚占位符 5"/>
          <p:cNvSpPr>
            <a:spLocks noGrp="1"/>
          </p:cNvSpPr>
          <p:nvPr>
            <p:ph type="ftr" sz="quarter" idx="12"/>
          </p:nvPr>
        </p:nvSpPr>
        <p:spPr/>
        <p:txBody>
          <a:bodyPr/>
          <a:lstStyle/>
          <a:p>
            <a:pPr>
              <a:defRPr/>
            </a:pPr>
            <a:r>
              <a:rPr lang="en-AU" smtClean="0"/>
              <a:t>Chapter 5 — Large and Fast: Exploiting Memory Hierarchy</a:t>
            </a:r>
            <a:endParaRPr lang="en-AU"/>
          </a:p>
        </p:txBody>
      </p:sp>
      <p:sp>
        <p:nvSpPr>
          <p:cNvPr id="7" name="灯片编号占位符 6"/>
          <p:cNvSpPr>
            <a:spLocks noGrp="1"/>
          </p:cNvSpPr>
          <p:nvPr>
            <p:ph type="sldNum" sz="quarter" idx="13"/>
          </p:nvPr>
        </p:nvSpPr>
        <p:spPr/>
        <p:txBody>
          <a:bodyPr/>
          <a:lstStyle/>
          <a:p>
            <a:fld id="{24206FFA-0B2B-49BB-83F3-A3ACB40C6167}" type="slidenum">
              <a:rPr lang="en-AU" altLang="zh-CN" smtClean="0"/>
            </a:fld>
            <a:endParaRPr lang="en-AU" altLang="zh-CN"/>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281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A1406D4-A780-41D0-800E-732FF5D5051E}"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282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282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2C1C4E9-06B2-4167-9EF6-35234EB550B7}"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2822" name="Rectangle 2"/>
          <p:cNvSpPr>
            <a:spLocks noGrp="1" noRot="1" noChangeAspect="1" noChangeArrowheads="1" noTextEdit="1"/>
          </p:cNvSpPr>
          <p:nvPr>
            <p:ph type="sldImg"/>
          </p:nvPr>
        </p:nvSpPr>
        <p:spPr/>
      </p:sp>
      <p:sp>
        <p:nvSpPr>
          <p:cNvPr id="16282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384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1A45888-DCED-41EA-BFC2-47C8714D76B1}"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384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384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EDF9628-F096-4FEF-AEA0-0D8045F956D8}"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3846" name="Rectangle 2"/>
          <p:cNvSpPr>
            <a:spLocks noGrp="1" noRot="1" noChangeAspect="1" noChangeArrowheads="1" noTextEdit="1"/>
          </p:cNvSpPr>
          <p:nvPr>
            <p:ph type="sldImg"/>
          </p:nvPr>
        </p:nvSpPr>
        <p:spPr/>
      </p:sp>
      <p:sp>
        <p:nvSpPr>
          <p:cNvPr id="16384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486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44A7BD3-76CB-4837-9AC7-2878430C830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486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486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D63AA5C-5939-4254-B624-4D7D0D0F97D4}"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4870" name="Rectangle 2"/>
          <p:cNvSpPr>
            <a:spLocks noGrp="1" noRot="1" noChangeAspect="1" noChangeArrowheads="1" noTextEdit="1"/>
          </p:cNvSpPr>
          <p:nvPr>
            <p:ph type="sldImg"/>
          </p:nvPr>
        </p:nvSpPr>
        <p:spPr/>
      </p:sp>
      <p:sp>
        <p:nvSpPr>
          <p:cNvPr id="16487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589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F6DF83BA-0283-4029-A68D-6618E1EDD609}"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589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589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48A9DE8-9D8B-4A83-8CF0-3B7430ED2770}"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5894" name="Rectangle 2"/>
          <p:cNvSpPr>
            <a:spLocks noGrp="1" noRot="1" noChangeAspect="1" noChangeArrowheads="1" noTextEdit="1"/>
          </p:cNvSpPr>
          <p:nvPr>
            <p:ph type="sldImg"/>
          </p:nvPr>
        </p:nvSpPr>
        <p:spPr/>
      </p:sp>
      <p:sp>
        <p:nvSpPr>
          <p:cNvPr id="16589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1673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779443A-2278-4D13-92A0-C3849A25BA92}"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674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1674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41919EA-A7F3-43EC-9162-A2E8AB608588}"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6742" name="Rectangle 2"/>
          <p:cNvSpPr>
            <a:spLocks noGrp="1" noRot="1" noChangeAspect="1" noChangeArrowheads="1" noTextEdit="1"/>
          </p:cNvSpPr>
          <p:nvPr>
            <p:ph type="sldImg"/>
          </p:nvPr>
        </p:nvSpPr>
        <p:spPr/>
      </p:sp>
      <p:sp>
        <p:nvSpPr>
          <p:cNvPr id="11674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691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C1FE3416-5327-4625-A071-70915D2026CE}"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691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691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A0F32444-FDEA-4E2B-88B4-87840D1A177C}"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6918" name="Rectangle 2"/>
          <p:cNvSpPr>
            <a:spLocks noGrp="1" noRot="1" noChangeAspect="1" noChangeArrowheads="1" noTextEdit="1"/>
          </p:cNvSpPr>
          <p:nvPr>
            <p:ph type="sldImg"/>
          </p:nvPr>
        </p:nvSpPr>
        <p:spPr/>
      </p:sp>
      <p:sp>
        <p:nvSpPr>
          <p:cNvPr id="16691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793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712699C-1780-49FB-9051-2B97CF3CEA7F}"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794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794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6F81BDD-F1DE-478F-8067-8737929B6F82}"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7942" name="Rectangle 2"/>
          <p:cNvSpPr>
            <a:spLocks noGrp="1" noRot="1" noChangeAspect="1" noChangeArrowheads="1" noTextEdit="1"/>
          </p:cNvSpPr>
          <p:nvPr>
            <p:ph type="sldImg"/>
          </p:nvPr>
        </p:nvSpPr>
        <p:spPr/>
      </p:sp>
      <p:sp>
        <p:nvSpPr>
          <p:cNvPr id="16794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aseline="0" dirty="0" smtClean="0"/>
              <a:t> </a:t>
            </a:r>
            <a:r>
              <a:rPr lang="zh-CN" altLang="en-US" baseline="0" dirty="0" smtClean="0"/>
              <a:t>可以根据</a:t>
            </a:r>
            <a:r>
              <a:rPr lang="en-US" altLang="zh-CN" baseline="0" dirty="0" smtClean="0"/>
              <a:t>VA</a:t>
            </a:r>
            <a:r>
              <a:rPr lang="zh-CN" altLang="en-US" baseline="0" dirty="0" smtClean="0"/>
              <a:t>的地址在</a:t>
            </a:r>
            <a:r>
              <a:rPr lang="en-US" altLang="zh-CN" baseline="0" dirty="0" smtClean="0"/>
              <a:t>Cache</a:t>
            </a:r>
            <a:r>
              <a:rPr lang="zh-CN" altLang="en-US" baseline="0" dirty="0" smtClean="0"/>
              <a:t>中查找数据，但是直接使用存在一定的问题：</a:t>
            </a:r>
            <a:endParaRPr lang="en-US" altLang="zh-CN" baseline="0" dirty="0" smtClean="0"/>
          </a:p>
          <a:p>
            <a:r>
              <a:rPr lang="en-US" altLang="zh-CN" baseline="0" dirty="0" smtClean="0"/>
              <a:t>  1</a:t>
            </a:r>
            <a:r>
              <a:rPr lang="zh-CN" altLang="en-US" baseline="0" dirty="0" smtClean="0"/>
              <a:t>） 不同的虚地址共享物理内存</a:t>
            </a:r>
            <a:endParaRPr lang="en-US" altLang="zh-CN" baseline="0" dirty="0" smtClean="0"/>
          </a:p>
          <a:p>
            <a:r>
              <a:rPr lang="en-US" altLang="zh-CN" baseline="0" dirty="0" smtClean="0"/>
              <a:t>  2) </a:t>
            </a:r>
            <a:r>
              <a:rPr lang="zh-CN" altLang="en-US" baseline="0" smtClean="0"/>
              <a:t>一个程序在写数据时，另一个程序无法感知其变化</a:t>
            </a:r>
            <a:endParaRPr lang="en-US" altLang="zh-CN" baseline="0" dirty="0" smtClean="0"/>
          </a:p>
        </p:txBody>
      </p:sp>
      <p:sp>
        <p:nvSpPr>
          <p:cNvPr id="4" name="页眉占位符 3"/>
          <p:cNvSpPr>
            <a:spLocks noGrp="1"/>
          </p:cNvSpPr>
          <p:nvPr>
            <p:ph type="hdr" sz="quarter" idx="10"/>
          </p:nvPr>
        </p:nvSpPr>
        <p:spPr/>
        <p:txBody>
          <a:bodyPr/>
          <a:lstStyle/>
          <a:p>
            <a:pPr>
              <a:defRPr/>
            </a:pPr>
            <a:r>
              <a:rPr lang="en-AU" smtClean="0"/>
              <a:t>Morgan Kaufmann Publishers</a:t>
            </a:r>
            <a:endParaRPr lang="en-AU"/>
          </a:p>
        </p:txBody>
      </p:sp>
      <p:sp>
        <p:nvSpPr>
          <p:cNvPr id="5" name="日期占位符 4"/>
          <p:cNvSpPr>
            <a:spLocks noGrp="1"/>
          </p:cNvSpPr>
          <p:nvPr>
            <p:ph type="dt" idx="11"/>
          </p:nvPr>
        </p:nvSpPr>
        <p:spPr/>
        <p:txBody>
          <a:bodyPr/>
          <a:lstStyle/>
          <a:p>
            <a:fld id="{A8C06EAF-5CA1-41B1-9748-081226C38632}" type="datetime3">
              <a:rPr lang="en-AU" altLang="zh-CN" smtClean="0"/>
            </a:fld>
            <a:endParaRPr lang="en-AU" altLang="zh-CN"/>
          </a:p>
        </p:txBody>
      </p:sp>
      <p:sp>
        <p:nvSpPr>
          <p:cNvPr id="6" name="页脚占位符 5"/>
          <p:cNvSpPr>
            <a:spLocks noGrp="1"/>
          </p:cNvSpPr>
          <p:nvPr>
            <p:ph type="ftr" sz="quarter" idx="12"/>
          </p:nvPr>
        </p:nvSpPr>
        <p:spPr/>
        <p:txBody>
          <a:bodyPr/>
          <a:lstStyle/>
          <a:p>
            <a:pPr>
              <a:defRPr/>
            </a:pPr>
            <a:r>
              <a:rPr lang="en-AU" smtClean="0"/>
              <a:t>Chapter 5 — Large and Fast: Exploiting Memory Hierarchy</a:t>
            </a:r>
            <a:endParaRPr lang="en-AU"/>
          </a:p>
        </p:txBody>
      </p:sp>
      <p:sp>
        <p:nvSpPr>
          <p:cNvPr id="7" name="灯片编号占位符 6"/>
          <p:cNvSpPr>
            <a:spLocks noGrp="1"/>
          </p:cNvSpPr>
          <p:nvPr>
            <p:ph type="sldNum" sz="quarter" idx="13"/>
          </p:nvPr>
        </p:nvSpPr>
        <p:spPr/>
        <p:txBody>
          <a:bodyPr/>
          <a:lstStyle/>
          <a:p>
            <a:fld id="{24206FFA-0B2B-49BB-83F3-A3ACB40C6167}" type="slidenum">
              <a:rPr lang="en-AU" altLang="zh-CN" smtClean="0"/>
            </a:fld>
            <a:endParaRPr lang="en-AU" altLang="zh-CN"/>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利用</a:t>
            </a:r>
            <a:r>
              <a:rPr lang="en-US" altLang="zh-CN" dirty="0" smtClean="0"/>
              <a:t>TLB(</a:t>
            </a:r>
            <a:r>
              <a:rPr lang="zh-CN" altLang="en-US" dirty="0" smtClean="0"/>
              <a:t>块表</a:t>
            </a:r>
            <a:r>
              <a:rPr lang="en-US" altLang="zh-CN" dirty="0" smtClean="0"/>
              <a:t>)</a:t>
            </a:r>
            <a:r>
              <a:rPr lang="zh-CN" altLang="en-US" dirty="0" smtClean="0"/>
              <a:t>与</a:t>
            </a:r>
            <a:r>
              <a:rPr lang="en-US" altLang="zh-CN" dirty="0" smtClean="0"/>
              <a:t>Cache </a:t>
            </a:r>
            <a:r>
              <a:rPr lang="zh-CN" altLang="en-US" dirty="0" smtClean="0"/>
              <a:t>同时工作，即访问</a:t>
            </a:r>
            <a:r>
              <a:rPr lang="en-US" altLang="zh-CN" dirty="0" smtClean="0"/>
              <a:t>Cache</a:t>
            </a:r>
            <a:r>
              <a:rPr lang="zh-CN" altLang="en-US" dirty="0" smtClean="0"/>
              <a:t>时不需要进行物理地址的翻译</a:t>
            </a:r>
            <a:endParaRPr lang="zh-CN" altLang="en-US" dirty="0"/>
          </a:p>
        </p:txBody>
      </p:sp>
      <p:sp>
        <p:nvSpPr>
          <p:cNvPr id="4" name="页眉占位符 3"/>
          <p:cNvSpPr>
            <a:spLocks noGrp="1"/>
          </p:cNvSpPr>
          <p:nvPr>
            <p:ph type="hdr" sz="quarter" idx="10"/>
          </p:nvPr>
        </p:nvSpPr>
        <p:spPr/>
        <p:txBody>
          <a:bodyPr/>
          <a:lstStyle/>
          <a:p>
            <a:pPr>
              <a:defRPr/>
            </a:pPr>
            <a:r>
              <a:rPr lang="en-AU" smtClean="0"/>
              <a:t>Morgan Kaufmann Publishers</a:t>
            </a:r>
            <a:endParaRPr lang="en-AU"/>
          </a:p>
        </p:txBody>
      </p:sp>
      <p:sp>
        <p:nvSpPr>
          <p:cNvPr id="5" name="日期占位符 4"/>
          <p:cNvSpPr>
            <a:spLocks noGrp="1"/>
          </p:cNvSpPr>
          <p:nvPr>
            <p:ph type="dt" idx="11"/>
          </p:nvPr>
        </p:nvSpPr>
        <p:spPr/>
        <p:txBody>
          <a:bodyPr/>
          <a:lstStyle/>
          <a:p>
            <a:fld id="{A8C06EAF-5CA1-41B1-9748-081226C38632}" type="datetime3">
              <a:rPr lang="en-AU" altLang="zh-CN" smtClean="0"/>
            </a:fld>
            <a:endParaRPr lang="en-AU" altLang="zh-CN"/>
          </a:p>
        </p:txBody>
      </p:sp>
      <p:sp>
        <p:nvSpPr>
          <p:cNvPr id="6" name="页脚占位符 5"/>
          <p:cNvSpPr>
            <a:spLocks noGrp="1"/>
          </p:cNvSpPr>
          <p:nvPr>
            <p:ph type="ftr" sz="quarter" idx="12"/>
          </p:nvPr>
        </p:nvSpPr>
        <p:spPr/>
        <p:txBody>
          <a:bodyPr/>
          <a:lstStyle/>
          <a:p>
            <a:pPr>
              <a:defRPr/>
            </a:pPr>
            <a:r>
              <a:rPr lang="en-AU" smtClean="0"/>
              <a:t>Chapter 5 — Large and Fast: Exploiting Memory Hierarchy</a:t>
            </a:r>
            <a:endParaRPr lang="en-AU"/>
          </a:p>
        </p:txBody>
      </p:sp>
      <p:sp>
        <p:nvSpPr>
          <p:cNvPr id="7" name="灯片编号占位符 6"/>
          <p:cNvSpPr>
            <a:spLocks noGrp="1"/>
          </p:cNvSpPr>
          <p:nvPr>
            <p:ph type="sldNum" sz="quarter" idx="13"/>
          </p:nvPr>
        </p:nvSpPr>
        <p:spPr/>
        <p:txBody>
          <a:bodyPr/>
          <a:lstStyle/>
          <a:p>
            <a:fld id="{24206FFA-0B2B-49BB-83F3-A3ACB40C6167}" type="slidenum">
              <a:rPr lang="en-AU" altLang="zh-CN" smtClean="0"/>
            </a:fld>
            <a:endParaRPr lang="en-AU" altLang="zh-CN"/>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896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A73E94BA-4091-41E1-A6ED-FA1A210E0FB1}"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896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896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FAFCC9E-8084-4D3B-8A13-3C38D743676A}"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8966" name="Rectangle 2"/>
          <p:cNvSpPr>
            <a:spLocks noGrp="1" noRot="1" noChangeAspect="1" noChangeArrowheads="1" noTextEdit="1"/>
          </p:cNvSpPr>
          <p:nvPr>
            <p:ph type="sldImg"/>
          </p:nvPr>
        </p:nvSpPr>
        <p:spPr/>
      </p:sp>
      <p:sp>
        <p:nvSpPr>
          <p:cNvPr id="16896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r>
              <a:rPr lang="en-US" altLang="zh-CN" sz="1200" b="1" kern="1200" dirty="0" smtClean="0">
                <a:solidFill>
                  <a:schemeClr val="tx1"/>
                </a:solidFill>
                <a:effectLst/>
                <a:latin typeface="Times New Roman" panose="02020603050405020304" pitchFamily="18" charset="0"/>
                <a:ea typeface="+mn-ea"/>
                <a:cs typeface="+mn-cs"/>
              </a:rPr>
              <a:t>errant</a:t>
            </a:r>
            <a:r>
              <a:rPr lang="en-US" altLang="zh-CN" sz="1200" kern="1200" dirty="0" smtClean="0">
                <a:solidFill>
                  <a:schemeClr val="tx1"/>
                </a:solidFill>
                <a:effectLst/>
                <a:latin typeface="Times New Roman" panose="02020603050405020304" pitchFamily="18" charset="0"/>
                <a:ea typeface="+mn-ea"/>
                <a:cs typeface="+mn-cs"/>
              </a:rPr>
              <a:t> [</a:t>
            </a:r>
            <a:r>
              <a:rPr lang="en-US" altLang="zh-CN" sz="1200" kern="1200" dirty="0" err="1" smtClean="0">
                <a:solidFill>
                  <a:schemeClr val="tx1"/>
                </a:solidFill>
                <a:effectLst/>
                <a:latin typeface="Times New Roman" panose="02020603050405020304" pitchFamily="18" charset="0"/>
                <a:ea typeface="+mn-ea"/>
                <a:cs typeface="+mn-cs"/>
              </a:rPr>
              <a:t>er·rant</a:t>
            </a:r>
            <a:r>
              <a:rPr lang="en-US" altLang="zh-CN" sz="1200" kern="1200" dirty="0" smtClean="0">
                <a:solidFill>
                  <a:schemeClr val="tx1"/>
                </a:solidFill>
                <a:effectLst/>
                <a:latin typeface="Times New Roman" panose="02020603050405020304" pitchFamily="18" charset="0"/>
                <a:ea typeface="+mn-ea"/>
                <a:cs typeface="+mn-cs"/>
              </a:rPr>
              <a:t> || '</a:t>
            </a:r>
            <a:r>
              <a:rPr lang="en-US" altLang="zh-CN" sz="1200" kern="1200" dirty="0" err="1" smtClean="0">
                <a:solidFill>
                  <a:schemeClr val="tx1"/>
                </a:solidFill>
                <a:effectLst/>
                <a:latin typeface="Times New Roman" panose="02020603050405020304" pitchFamily="18" charset="0"/>
                <a:ea typeface="+mn-ea"/>
                <a:cs typeface="+mn-cs"/>
              </a:rPr>
              <a:t>erənt</a:t>
            </a:r>
            <a:r>
              <a:rPr lang="en-US" altLang="zh-CN" sz="1200" kern="1200" dirty="0" smtClean="0">
                <a:solidFill>
                  <a:schemeClr val="tx1"/>
                </a:solidFill>
                <a:effectLst/>
                <a:latin typeface="Times New Roman" panose="02020603050405020304" pitchFamily="18" charset="0"/>
                <a:ea typeface="+mn-ea"/>
                <a:cs typeface="+mn-cs"/>
              </a:rPr>
              <a:t>]</a:t>
            </a:r>
            <a:endParaRPr lang="en-US" altLang="zh-CN" sz="1200" kern="1200" dirty="0" smtClean="0">
              <a:solidFill>
                <a:schemeClr val="tx1"/>
              </a:solidFill>
              <a:effectLst/>
              <a:latin typeface="Times New Roman" panose="02020603050405020304" pitchFamily="18" charset="0"/>
              <a:ea typeface="+mn-ea"/>
              <a:cs typeface="+mn-cs"/>
            </a:endParaRPr>
          </a:p>
          <a:p>
            <a:pPr rtl="0"/>
            <a:r>
              <a:rPr lang="en-US" altLang="zh-CN" sz="1200" kern="1200" dirty="0" smtClean="0">
                <a:solidFill>
                  <a:schemeClr val="tx1"/>
                </a:solidFill>
                <a:effectLst/>
                <a:latin typeface="Times New Roman" panose="02020603050405020304" pitchFamily="18" charset="0"/>
                <a:ea typeface="+mn-ea"/>
                <a:cs typeface="+mn-cs"/>
              </a:rPr>
              <a:t>adj. </a:t>
            </a:r>
            <a:r>
              <a:rPr lang="zh-CN" altLang="en-US" sz="1200" kern="1200" dirty="0" smtClean="0">
                <a:solidFill>
                  <a:schemeClr val="tx1"/>
                </a:solidFill>
                <a:effectLst/>
                <a:latin typeface="Times New Roman" panose="02020603050405020304" pitchFamily="18" charset="0"/>
                <a:ea typeface="+mn-ea"/>
                <a:cs typeface="+mn-cs"/>
              </a:rPr>
              <a:t>周游的</a:t>
            </a:r>
            <a:r>
              <a:rPr lang="en-US" altLang="zh-CN" sz="1200" kern="1200" dirty="0" smtClean="0">
                <a:solidFill>
                  <a:schemeClr val="tx1"/>
                </a:solidFill>
                <a:effectLst/>
                <a:latin typeface="Times New Roman" panose="02020603050405020304" pitchFamily="18" charset="0"/>
                <a:ea typeface="+mn-ea"/>
                <a:cs typeface="+mn-cs"/>
              </a:rPr>
              <a:t>; </a:t>
            </a:r>
            <a:r>
              <a:rPr lang="zh-CN" altLang="en-US" sz="1200" kern="1200" dirty="0" smtClean="0">
                <a:solidFill>
                  <a:schemeClr val="tx1"/>
                </a:solidFill>
                <a:effectLst/>
                <a:latin typeface="Times New Roman" panose="02020603050405020304" pitchFamily="18" charset="0"/>
                <a:ea typeface="+mn-ea"/>
                <a:cs typeface="+mn-cs"/>
              </a:rPr>
              <a:t>错误的</a:t>
            </a:r>
            <a:r>
              <a:rPr lang="en-US" altLang="zh-CN" sz="1200" kern="1200" dirty="0" smtClean="0">
                <a:solidFill>
                  <a:schemeClr val="tx1"/>
                </a:solidFill>
                <a:effectLst/>
                <a:latin typeface="Times New Roman" panose="02020603050405020304" pitchFamily="18" charset="0"/>
                <a:ea typeface="+mn-ea"/>
                <a:cs typeface="+mn-cs"/>
              </a:rPr>
              <a:t>; </a:t>
            </a:r>
            <a:r>
              <a:rPr lang="zh-CN" altLang="en-US" sz="1200" kern="1200" dirty="0" smtClean="0">
                <a:solidFill>
                  <a:schemeClr val="tx1"/>
                </a:solidFill>
                <a:effectLst/>
                <a:latin typeface="Times New Roman" panose="02020603050405020304" pitchFamily="18" charset="0"/>
                <a:ea typeface="+mn-ea"/>
                <a:cs typeface="+mn-cs"/>
              </a:rPr>
              <a:t>不定的</a:t>
            </a:r>
            <a:endParaRPr lang="zh-CN" altLang="en-US" sz="1200" kern="1200" dirty="0">
              <a:solidFill>
                <a:schemeClr val="tx1"/>
              </a:solidFill>
              <a:effectLst/>
              <a:latin typeface="Times New Roman" panose="02020603050405020304" pitchFamily="18" charset="0"/>
              <a:ea typeface="+mn-ea"/>
              <a:cs typeface="+mn-cs"/>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6998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24671A8-5980-455D-A396-4878E8B85FAF}"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998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6998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4B09D5B-3F81-439B-9E59-43BA21ED41D6}"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69990" name="Rectangle 2"/>
          <p:cNvSpPr>
            <a:spLocks noGrp="1" noRot="1" noChangeAspect="1" noChangeArrowheads="1" noTextEdit="1"/>
          </p:cNvSpPr>
          <p:nvPr>
            <p:ph type="sldImg"/>
          </p:nvPr>
        </p:nvSpPr>
        <p:spPr/>
      </p:sp>
      <p:sp>
        <p:nvSpPr>
          <p:cNvPr id="16999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7101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5EF1873-6C4A-43B6-A6D5-36BF5F6F7AE3}"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101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7101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EDC7DFF-08C0-4A17-AC5A-BE1FABE5FD07}"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1014" name="Rectangle 2"/>
          <p:cNvSpPr>
            <a:spLocks noGrp="1" noRot="1" noChangeAspect="1" noChangeArrowheads="1" noTextEdit="1"/>
          </p:cNvSpPr>
          <p:nvPr>
            <p:ph type="sldImg"/>
          </p:nvPr>
        </p:nvSpPr>
        <p:spPr/>
      </p:sp>
      <p:sp>
        <p:nvSpPr>
          <p:cNvPr id="17101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7203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0B7F6F4-FEE9-4ED8-994F-C26D3B869E21}"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203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7203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CB3F634A-D49E-45F7-9814-E9B997498B05}"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2038" name="Rectangle 2"/>
          <p:cNvSpPr>
            <a:spLocks noGrp="1" noRot="1" noChangeAspect="1" noChangeArrowheads="1" noTextEdit="1"/>
          </p:cNvSpPr>
          <p:nvPr>
            <p:ph type="sldImg"/>
          </p:nvPr>
        </p:nvSpPr>
        <p:spPr/>
      </p:sp>
      <p:sp>
        <p:nvSpPr>
          <p:cNvPr id="17203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7305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894DC6C-F2A6-4E3C-B080-57CA749DFADB}"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306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7306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C74B3DD-41DF-47D1-96E5-D4B1040FEB7A}"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3062" name="Rectangle 2"/>
          <p:cNvSpPr>
            <a:spLocks noGrp="1" noRot="1" noChangeAspect="1" noChangeArrowheads="1" noTextEdit="1"/>
          </p:cNvSpPr>
          <p:nvPr>
            <p:ph type="sldImg"/>
          </p:nvPr>
        </p:nvSpPr>
        <p:spPr/>
      </p:sp>
      <p:sp>
        <p:nvSpPr>
          <p:cNvPr id="17306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7408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6896DE5-492B-45BE-B88A-64D77D8B7762}"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408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7408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2B6B50A-A7FD-44B0-AD62-028E5E6DBF76}"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4086" name="Rectangle 2"/>
          <p:cNvSpPr>
            <a:spLocks noGrp="1" noRot="1" noChangeAspect="1" noChangeArrowheads="1" noTextEdit="1"/>
          </p:cNvSpPr>
          <p:nvPr>
            <p:ph type="sldImg"/>
          </p:nvPr>
        </p:nvSpPr>
        <p:spPr/>
      </p:sp>
      <p:sp>
        <p:nvSpPr>
          <p:cNvPr id="17408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1776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A5B06BF3-CA45-4562-BB0B-87798DF51698}"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776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1776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B79EF0D-6FE8-4726-8E6A-AF012B903388}"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7766" name="Rectangle 2"/>
          <p:cNvSpPr>
            <a:spLocks noGrp="1" noRot="1" noChangeAspect="1" noChangeArrowheads="1" noTextEdit="1"/>
          </p:cNvSpPr>
          <p:nvPr>
            <p:ph type="sldImg"/>
          </p:nvPr>
        </p:nvSpPr>
        <p:spPr/>
      </p:sp>
      <p:sp>
        <p:nvSpPr>
          <p:cNvPr id="11776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smtClean="0"/>
              <a:t>Cache </a:t>
            </a:r>
            <a:r>
              <a:rPr lang="zh-CN" altLang="en-US" dirty="0" smtClean="0"/>
              <a:t>需要管理</a:t>
            </a:r>
            <a:r>
              <a:rPr lang="zh-CN" altLang="en-US" baseline="0" dirty="0" smtClean="0"/>
              <a:t> 每个块中缓存的内存块的信息？ </a:t>
            </a:r>
            <a:r>
              <a:rPr lang="en-US" altLang="zh-CN" baseline="0" dirty="0" smtClean="0"/>
              <a:t>Tag </a:t>
            </a:r>
            <a:endParaRPr lang="en-US" altLang="zh-CN" baseline="0" dirty="0" smtClean="0"/>
          </a:p>
          <a:p>
            <a:r>
              <a:rPr lang="en-US" baseline="0" dirty="0" smtClean="0"/>
              <a:t>                </a:t>
            </a:r>
            <a:r>
              <a:rPr lang="zh-CN" altLang="en-US" baseline="0" dirty="0" smtClean="0"/>
              <a:t>缓存中的块是否有效？</a:t>
            </a:r>
            <a:r>
              <a:rPr lang="en-US" baseline="0" dirty="0" smtClean="0"/>
              <a:t>      Valid bit</a:t>
            </a:r>
            <a:endParaRPr lang="en-US" dirty="0" smtClean="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7510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5DE87846-87C9-460F-B933-AFC9C2C14E62}"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510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7510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5359801-BEFF-4959-82E7-F509CA49FAA0}"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5110" name="Rectangle 2"/>
          <p:cNvSpPr>
            <a:spLocks noGrp="1" noRot="1" noChangeAspect="1" noChangeArrowheads="1" noTextEdit="1"/>
          </p:cNvSpPr>
          <p:nvPr>
            <p:ph type="sldImg"/>
          </p:nvPr>
        </p:nvSpPr>
        <p:spPr/>
      </p:sp>
      <p:sp>
        <p:nvSpPr>
          <p:cNvPr id="17511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9661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CF4FD21-8B91-4F3B-8024-D50FB99ECAA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661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9661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FBFBFEC-A2B2-4387-A412-BBA3467758F9}"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6614" name="Rectangle 2"/>
          <p:cNvSpPr>
            <a:spLocks noGrp="1" noRot="1" noChangeAspect="1" noChangeArrowheads="1" noTextEdit="1"/>
          </p:cNvSpPr>
          <p:nvPr>
            <p:ph type="sldImg"/>
          </p:nvPr>
        </p:nvSpPr>
        <p:spPr/>
      </p:sp>
      <p:sp>
        <p:nvSpPr>
          <p:cNvPr id="19661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7613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AF03F43-8116-4042-BB3B-42EAE898B8BA}"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613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7613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AD8B2592-E024-4CE8-9839-10DC54C20487}"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6134" name="Rectangle 2"/>
          <p:cNvSpPr>
            <a:spLocks noGrp="1" noRot="1" noChangeAspect="1" noChangeArrowheads="1" noTextEdit="1"/>
          </p:cNvSpPr>
          <p:nvPr>
            <p:ph type="sldImg"/>
          </p:nvPr>
        </p:nvSpPr>
        <p:spPr/>
      </p:sp>
      <p:sp>
        <p:nvSpPr>
          <p:cNvPr id="17613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7715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5C6C296-1E65-4646-ABEE-1B93E439DB8C}"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715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7715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653B75F-0A3E-4272-BB41-BFEEF62AAA0C}"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7158" name="Rectangle 2"/>
          <p:cNvSpPr>
            <a:spLocks noGrp="1" noRot="1" noChangeAspect="1" noChangeArrowheads="1" noTextEdit="1"/>
          </p:cNvSpPr>
          <p:nvPr>
            <p:ph type="sldImg"/>
          </p:nvPr>
        </p:nvSpPr>
        <p:spPr/>
      </p:sp>
      <p:sp>
        <p:nvSpPr>
          <p:cNvPr id="17715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7817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6AEEB5F-EE2F-4069-A1FF-72AD156F0512}"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818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7818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23CAB28-CB29-4CB0-964A-4DD02080E49D}"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8182" name="Rectangle 2"/>
          <p:cNvSpPr>
            <a:spLocks noGrp="1" noRot="1" noChangeAspect="1" noChangeArrowheads="1" noTextEdit="1"/>
          </p:cNvSpPr>
          <p:nvPr>
            <p:ph type="sldImg"/>
          </p:nvPr>
        </p:nvSpPr>
        <p:spPr/>
      </p:sp>
      <p:sp>
        <p:nvSpPr>
          <p:cNvPr id="17818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7920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C12D58D8-9F77-4361-9DDD-C55F49928DDD}"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920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7920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E8BAF4C-2A97-4FAA-B48E-1036169A65F2}"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79206" name="Rectangle 2"/>
          <p:cNvSpPr>
            <a:spLocks noGrp="1" noRot="1" noChangeAspect="1" noChangeArrowheads="1" noTextEdit="1"/>
          </p:cNvSpPr>
          <p:nvPr>
            <p:ph type="sldImg"/>
          </p:nvPr>
        </p:nvSpPr>
        <p:spPr/>
      </p:sp>
      <p:sp>
        <p:nvSpPr>
          <p:cNvPr id="17920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022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86358E5-7CFB-4F79-B41B-C7D721D68CDE}"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022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022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7DFD569-A5E8-42BD-8E08-10D36C5E4F5D}"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0230" name="Rectangle 2"/>
          <p:cNvSpPr>
            <a:spLocks noGrp="1" noRot="1" noChangeAspect="1" noChangeArrowheads="1" noTextEdit="1"/>
          </p:cNvSpPr>
          <p:nvPr>
            <p:ph type="sldImg"/>
          </p:nvPr>
        </p:nvSpPr>
        <p:spPr/>
      </p:sp>
      <p:sp>
        <p:nvSpPr>
          <p:cNvPr id="18023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125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F582F780-36B0-4E67-BAA8-18219AF3EADA}"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125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125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E32B006-7148-4CB5-9122-7F324C059051}"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1254" name="Rectangle 2"/>
          <p:cNvSpPr>
            <a:spLocks noGrp="1" noRot="1" noChangeAspect="1" noChangeArrowheads="1" noTextEdit="1"/>
          </p:cNvSpPr>
          <p:nvPr>
            <p:ph type="sldImg"/>
          </p:nvPr>
        </p:nvSpPr>
        <p:spPr/>
      </p:sp>
      <p:sp>
        <p:nvSpPr>
          <p:cNvPr id="18125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227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E724B26-229F-4E9E-A569-FCF4DB913179}"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227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227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A749507-0FE6-48CD-9D29-13F997ABC1DB}"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2278" name="Rectangle 2"/>
          <p:cNvSpPr>
            <a:spLocks noGrp="1" noRot="1" noChangeAspect="1" noChangeArrowheads="1" noTextEdit="1"/>
          </p:cNvSpPr>
          <p:nvPr>
            <p:ph type="sldImg"/>
          </p:nvPr>
        </p:nvSpPr>
        <p:spPr/>
      </p:sp>
      <p:sp>
        <p:nvSpPr>
          <p:cNvPr id="18227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329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6E83CB7-5E2F-4FAB-8658-37C366DEF2AF}"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330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330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EA9E47D-610A-4E46-855A-D7F2022E267F}"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3302" name="Rectangle 2"/>
          <p:cNvSpPr>
            <a:spLocks noGrp="1" noRot="1" noChangeAspect="1" noChangeArrowheads="1" noTextEdit="1"/>
          </p:cNvSpPr>
          <p:nvPr>
            <p:ph type="sldImg"/>
          </p:nvPr>
        </p:nvSpPr>
        <p:spPr/>
      </p:sp>
      <p:sp>
        <p:nvSpPr>
          <p:cNvPr id="18330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1878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088E9FD-54F7-4691-ABA9-D7A89F79B24E}"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878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1878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E5F6BFA-6EF5-4A74-AE46-C0DA022131BB}"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8790" name="Rectangle 2"/>
          <p:cNvSpPr>
            <a:spLocks noGrp="1" noRot="1" noChangeAspect="1" noChangeArrowheads="1" noTextEdit="1"/>
          </p:cNvSpPr>
          <p:nvPr>
            <p:ph type="sldImg"/>
          </p:nvPr>
        </p:nvSpPr>
        <p:spPr/>
      </p:sp>
      <p:sp>
        <p:nvSpPr>
          <p:cNvPr id="11879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smtClean="0"/>
              <a:t>8 </a:t>
            </a:r>
            <a:r>
              <a:rPr lang="zh-CN" altLang="en-US" dirty="0" smtClean="0"/>
              <a:t>块</a:t>
            </a:r>
            <a:endParaRPr lang="en-US" dirty="0" smtClean="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432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92CEFB6-B625-41C2-9477-22C7A6C10D70}"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432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432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DC274A3-BEB9-406E-BA5F-2D6AE11AB77A}"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4326" name="Rectangle 2"/>
          <p:cNvSpPr>
            <a:spLocks noGrp="1" noRot="1" noChangeAspect="1" noChangeArrowheads="1" noTextEdit="1"/>
          </p:cNvSpPr>
          <p:nvPr>
            <p:ph type="sldImg"/>
          </p:nvPr>
        </p:nvSpPr>
        <p:spPr/>
      </p:sp>
      <p:sp>
        <p:nvSpPr>
          <p:cNvPr id="18432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534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AAB92005-4FF0-49CD-A536-817E5A24FF26}"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534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534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1654648-F95B-4FE1-B58E-8187B253FEEF}"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5350" name="Rectangle 2"/>
          <p:cNvSpPr>
            <a:spLocks noGrp="1" noRot="1" noChangeAspect="1" noChangeArrowheads="1" noTextEdit="1"/>
          </p:cNvSpPr>
          <p:nvPr>
            <p:ph type="sldImg"/>
          </p:nvPr>
        </p:nvSpPr>
        <p:spPr/>
      </p:sp>
      <p:sp>
        <p:nvSpPr>
          <p:cNvPr id="18535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637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A560895-BAB1-4ADE-B7B3-500001928691}"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637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637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1D98F3C-940A-4425-8400-07D0DF056412}"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6374" name="Rectangle 2"/>
          <p:cNvSpPr>
            <a:spLocks noGrp="1" noRot="1" noChangeAspect="1" noChangeArrowheads="1" noTextEdit="1"/>
          </p:cNvSpPr>
          <p:nvPr>
            <p:ph type="sldImg"/>
          </p:nvPr>
        </p:nvSpPr>
        <p:spPr/>
      </p:sp>
      <p:sp>
        <p:nvSpPr>
          <p:cNvPr id="18637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739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F5727407-8942-492E-8250-2EB126C97246}"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739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739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6B08102-33E0-4A37-ADA4-CB42CA1583EE}"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7398" name="Rectangle 2"/>
          <p:cNvSpPr>
            <a:spLocks noGrp="1" noRot="1" noChangeAspect="1" noChangeArrowheads="1" noTextEdit="1"/>
          </p:cNvSpPr>
          <p:nvPr>
            <p:ph type="sldImg"/>
          </p:nvPr>
        </p:nvSpPr>
        <p:spPr/>
      </p:sp>
      <p:sp>
        <p:nvSpPr>
          <p:cNvPr id="18739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841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958B7CEF-946A-49A9-A203-F22EDD0B1F17}"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842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842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B05FDB63-37F2-488C-B996-6B32D32020BF}"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8422" name="Rectangle 2"/>
          <p:cNvSpPr>
            <a:spLocks noGrp="1" noRot="1" noChangeAspect="1" noChangeArrowheads="1" noTextEdit="1"/>
          </p:cNvSpPr>
          <p:nvPr>
            <p:ph type="sldImg"/>
          </p:nvPr>
        </p:nvSpPr>
        <p:spPr/>
      </p:sp>
      <p:sp>
        <p:nvSpPr>
          <p:cNvPr id="18842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8944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FBCB472F-93ED-4E56-B6C9-BA691C106115}"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944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8944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E8FC625-381D-4ADE-B0AE-7205B34C5F12}"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89446" name="Rectangle 2"/>
          <p:cNvSpPr>
            <a:spLocks noGrp="1" noRot="1" noChangeAspect="1" noChangeArrowheads="1" noTextEdit="1"/>
          </p:cNvSpPr>
          <p:nvPr>
            <p:ph type="sldImg"/>
          </p:nvPr>
        </p:nvSpPr>
        <p:spPr/>
      </p:sp>
      <p:sp>
        <p:nvSpPr>
          <p:cNvPr id="18944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9046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46913E0-7495-44D1-927D-F016C3CBE001}"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046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9046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F356920-F88C-415A-9BAA-C5CCE0DB5EC3}"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0470" name="Rectangle 2"/>
          <p:cNvSpPr>
            <a:spLocks noGrp="1" noRot="1" noChangeAspect="1" noChangeArrowheads="1" noTextEdit="1"/>
          </p:cNvSpPr>
          <p:nvPr>
            <p:ph type="sldImg"/>
          </p:nvPr>
        </p:nvSpPr>
        <p:spPr/>
      </p:sp>
      <p:sp>
        <p:nvSpPr>
          <p:cNvPr id="19047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9149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1DE0A18-A975-4C42-B654-D69B523C045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149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9149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F65F78C-725E-4C58-B292-2880BEE88AED}"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1494" name="Rectangle 2"/>
          <p:cNvSpPr>
            <a:spLocks noGrp="1" noRot="1" noChangeAspect="1" noChangeArrowheads="1" noTextEdit="1"/>
          </p:cNvSpPr>
          <p:nvPr>
            <p:ph type="sldImg"/>
          </p:nvPr>
        </p:nvSpPr>
        <p:spPr/>
      </p:sp>
      <p:sp>
        <p:nvSpPr>
          <p:cNvPr id="19149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92515"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F19C1FFB-2E2A-4903-99F3-F8DEF2106528}"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2516"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9251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84A626A-73C8-4BBC-9C7A-C8A300DA9CA7}"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2518" name="Rectangle 2"/>
          <p:cNvSpPr>
            <a:spLocks noGrp="1" noRot="1" noChangeAspect="1" noChangeArrowheads="1" noTextEdit="1"/>
          </p:cNvSpPr>
          <p:nvPr>
            <p:ph type="sldImg"/>
          </p:nvPr>
        </p:nvSpPr>
        <p:spPr/>
      </p:sp>
      <p:sp>
        <p:nvSpPr>
          <p:cNvPr id="19251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93539"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1E73C942-1229-491E-8A99-BD44EB3838E6}"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3540"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9354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05C07949-81AD-4399-B693-8BDD7D6AC83C}"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3542" name="Rectangle 2"/>
          <p:cNvSpPr>
            <a:spLocks noGrp="1" noRot="1" noChangeAspect="1" noChangeArrowheads="1" noTextEdit="1"/>
          </p:cNvSpPr>
          <p:nvPr>
            <p:ph type="sldImg"/>
          </p:nvPr>
        </p:nvSpPr>
        <p:spPr/>
      </p:sp>
      <p:sp>
        <p:nvSpPr>
          <p:cNvPr id="19354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1981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2E5EE384-AC79-422A-A7E3-09C7B44DE68F}"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981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1981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4DA18FA8-52C5-4AE7-BE7F-2A3FE9423667}"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19814" name="Rectangle 2"/>
          <p:cNvSpPr>
            <a:spLocks noGrp="1" noRot="1" noChangeAspect="1" noChangeArrowheads="1" noTextEdit="1"/>
          </p:cNvSpPr>
          <p:nvPr>
            <p:ph type="sldImg"/>
          </p:nvPr>
        </p:nvSpPr>
        <p:spPr/>
      </p:sp>
      <p:sp>
        <p:nvSpPr>
          <p:cNvPr id="11981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94563"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E6056574-010B-42CA-B46C-70293B01928B}"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4564"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9456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60A08884-80E4-4BA6-A6C1-5BF21A76C9EF}"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4566" name="Rectangle 2"/>
          <p:cNvSpPr>
            <a:spLocks noGrp="1" noRot="1" noChangeAspect="1" noChangeArrowheads="1" noTextEdit="1"/>
          </p:cNvSpPr>
          <p:nvPr>
            <p:ph type="sldImg"/>
          </p:nvPr>
        </p:nvSpPr>
        <p:spPr/>
      </p:sp>
      <p:sp>
        <p:nvSpPr>
          <p:cNvPr id="19456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95587"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7A9F416B-5782-42A9-8722-7A3836B889C6}"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5588"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9558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814F6051-0819-4586-BA93-AA4A0ADF4D9C}"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5590" name="Rectangle 2"/>
          <p:cNvSpPr>
            <a:spLocks noGrp="1" noRot="1" noChangeAspect="1" noChangeArrowheads="1" noTextEdit="1"/>
          </p:cNvSpPr>
          <p:nvPr>
            <p:ph type="sldImg"/>
          </p:nvPr>
        </p:nvSpPr>
        <p:spPr/>
      </p:sp>
      <p:sp>
        <p:nvSpPr>
          <p:cNvPr id="19559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2"/>
          <p:cNvSpPr>
            <a:spLocks noGrp="1" noChangeArrowheads="1"/>
          </p:cNvSpPr>
          <p:nvPr>
            <p:ph type="hdr"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Morgan Kaufmann Publishers</a:t>
            </a:r>
            <a:endParaRPr lang="en-AU" altLang="zh-CN" smtClean="0">
              <a:latin typeface="Times New Roman" panose="02020603050405020304" pitchFamily="18" charset="0"/>
            </a:endParaRPr>
          </a:p>
        </p:txBody>
      </p:sp>
      <p:sp>
        <p:nvSpPr>
          <p:cNvPr id="196611" name="Rectangle 3"/>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DCF4FD21-8B91-4F3B-8024-D50FB99ECAA4}" type="datetime3">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6612" name="Rectangle 6"/>
          <p:cNvSpPr>
            <a:spLocks noGrp="1" noChangeArrowheads="1"/>
          </p:cNvSpPr>
          <p:nvPr>
            <p:ph type="ftr" sz="quarter" idx="4"/>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r>
              <a:rPr lang="en-AU" altLang="zh-CN" smtClean="0">
                <a:latin typeface="Times New Roman" panose="02020603050405020304" pitchFamily="18" charset="0"/>
              </a:rPr>
              <a:t>Chapter 5 — Large and Fast: Exploiting Memory Hierarchy</a:t>
            </a:r>
            <a:endParaRPr lang="en-AU" altLang="zh-CN" smtClean="0">
              <a:latin typeface="Times New Roman" panose="02020603050405020304" pitchFamily="18" charset="0"/>
            </a:endParaRPr>
          </a:p>
        </p:txBody>
      </p:sp>
      <p:sp>
        <p:nvSpPr>
          <p:cNvPr id="19661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7105">
              <a:defRPr>
                <a:solidFill>
                  <a:schemeClr val="tx1"/>
                </a:solidFill>
                <a:latin typeface="Arial" panose="020B0604020202020204" pitchFamily="34" charset="0"/>
              </a:defRPr>
            </a:lvl1pPr>
            <a:lvl2pPr marL="742950" indent="-285750" defTabSz="967105">
              <a:defRPr>
                <a:solidFill>
                  <a:schemeClr val="tx1"/>
                </a:solidFill>
                <a:latin typeface="Arial" panose="020B0604020202020204" pitchFamily="34" charset="0"/>
              </a:defRPr>
            </a:lvl2pPr>
            <a:lvl3pPr marL="1143000" indent="-228600" defTabSz="967105">
              <a:defRPr>
                <a:solidFill>
                  <a:schemeClr val="tx1"/>
                </a:solidFill>
                <a:latin typeface="Arial" panose="020B0604020202020204" pitchFamily="34" charset="0"/>
              </a:defRPr>
            </a:lvl3pPr>
            <a:lvl4pPr marL="1600200" indent="-228600" defTabSz="967105">
              <a:defRPr>
                <a:solidFill>
                  <a:schemeClr val="tx1"/>
                </a:solidFill>
                <a:latin typeface="Arial" panose="020B0604020202020204" pitchFamily="34" charset="0"/>
              </a:defRPr>
            </a:lvl4pPr>
            <a:lvl5pPr marL="2057400" indent="-228600" defTabSz="967105">
              <a:defRPr>
                <a:solidFill>
                  <a:schemeClr val="tx1"/>
                </a:solidFill>
                <a:latin typeface="Arial" panose="020B0604020202020204" pitchFamily="34" charset="0"/>
              </a:defRPr>
            </a:lvl5pPr>
            <a:lvl6pPr marL="2514600" indent="-228600" defTabSz="967105" eaLnBrk="0" fontAlgn="base" hangingPunct="0">
              <a:spcBef>
                <a:spcPct val="0"/>
              </a:spcBef>
              <a:spcAft>
                <a:spcPct val="0"/>
              </a:spcAft>
              <a:defRPr>
                <a:solidFill>
                  <a:schemeClr val="tx1"/>
                </a:solidFill>
                <a:latin typeface="Arial" panose="020B0604020202020204" pitchFamily="34" charset="0"/>
              </a:defRPr>
            </a:lvl6pPr>
            <a:lvl7pPr marL="2971800" indent="-228600" defTabSz="967105" eaLnBrk="0" fontAlgn="base" hangingPunct="0">
              <a:spcBef>
                <a:spcPct val="0"/>
              </a:spcBef>
              <a:spcAft>
                <a:spcPct val="0"/>
              </a:spcAft>
              <a:defRPr>
                <a:solidFill>
                  <a:schemeClr val="tx1"/>
                </a:solidFill>
                <a:latin typeface="Arial" panose="020B0604020202020204" pitchFamily="34" charset="0"/>
              </a:defRPr>
            </a:lvl7pPr>
            <a:lvl8pPr marL="3429000" indent="-228600" defTabSz="967105" eaLnBrk="0" fontAlgn="base" hangingPunct="0">
              <a:spcBef>
                <a:spcPct val="0"/>
              </a:spcBef>
              <a:spcAft>
                <a:spcPct val="0"/>
              </a:spcAft>
              <a:defRPr>
                <a:solidFill>
                  <a:schemeClr val="tx1"/>
                </a:solidFill>
                <a:latin typeface="Arial" panose="020B0604020202020204" pitchFamily="34" charset="0"/>
              </a:defRPr>
            </a:lvl8pPr>
            <a:lvl9pPr marL="3886200" indent="-228600" defTabSz="967105" eaLnBrk="0" fontAlgn="base" hangingPunct="0">
              <a:spcBef>
                <a:spcPct val="0"/>
              </a:spcBef>
              <a:spcAft>
                <a:spcPct val="0"/>
              </a:spcAft>
              <a:defRPr>
                <a:solidFill>
                  <a:schemeClr val="tx1"/>
                </a:solidFill>
                <a:latin typeface="Arial" panose="020B0604020202020204" pitchFamily="34" charset="0"/>
              </a:defRPr>
            </a:lvl9pPr>
          </a:lstStyle>
          <a:p>
            <a:fld id="{3FBFBFEC-A2B2-4387-A412-BBA3467758F9}" type="slidenum">
              <a:rPr lang="en-AU" altLang="zh-CN">
                <a:latin typeface="Times New Roman" panose="02020603050405020304" pitchFamily="18" charset="0"/>
              </a:rPr>
            </a:fld>
            <a:endParaRPr lang="en-AU" altLang="zh-CN">
              <a:latin typeface="Times New Roman" panose="02020603050405020304" pitchFamily="18" charset="0"/>
            </a:endParaRPr>
          </a:p>
        </p:txBody>
      </p:sp>
      <p:sp>
        <p:nvSpPr>
          <p:cNvPr id="196614" name="Rectangle 2"/>
          <p:cNvSpPr>
            <a:spLocks noGrp="1" noRot="1" noChangeAspect="1" noChangeArrowheads="1" noTextEdit="1"/>
          </p:cNvSpPr>
          <p:nvPr>
            <p:ph type="sldImg"/>
          </p:nvPr>
        </p:nvSpPr>
        <p:spPr/>
      </p:sp>
      <p:sp>
        <p:nvSpPr>
          <p:cNvPr id="19661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Tree>
  </p:cSld>
  <p:clrMapOvr>
    <a:masterClrMapping/>
  </p:clrMapOvr>
</p:notes>
</file>

<file path=ppt\presProps.xml><?xml version="1.0" encoding="utf-8"?>
<p:presentationPr xmlns:a="http://schemas.openxmlformats.org/drawingml/2006/main" xmlns:r="http://schemas.openxmlformats.org/officeDocument/2006/relationships" xmlns:p="http://schemas.openxmlformats.org/presentationml/2006/main">
  <p:clrMru>
    <a:srgbClr val="009900"/>
    <a:srgbClr val="008000"/>
    <a:srgbClr val="FF0000"/>
    <a:srgbClr val="CCFFFF"/>
    <a:srgbClr val="66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p:sldMasterIdLst>
    <p:sldMasterId id="2147483648" r:id="rId1"/>
  </p:sldMasterIdLst>
  <p:notesMasterIdLst>
    <p:notesMasterId r:id="rId4"/>
  </p:notesMasterIdLst>
  <p:handoutMasterIdLst>
    <p:handoutMasterId r:id="rId109"/>
  </p:handoutMasterIdLst>
  <p:sldIdLst>
    <p:sldId id="271" r:id="rId3"/>
    <p:sldId id="272" r:id="rId5"/>
    <p:sldId id="273" r:id="rId6"/>
    <p:sldId id="274" r:id="rId7"/>
    <p:sldId id="275" r:id="rId8"/>
    <p:sldId id="276" r:id="rId9"/>
    <p:sldId id="277" r:id="rId10"/>
    <p:sldId id="278" r:id="rId11"/>
    <p:sldId id="279" r:id="rId12"/>
    <p:sldId id="280" r:id="rId13"/>
    <p:sldId id="281" r:id="rId14"/>
    <p:sldId id="282" r:id="rId15"/>
    <p:sldId id="283" r:id="rId16"/>
    <p:sldId id="284" r:id="rId17"/>
    <p:sldId id="358" r:id="rId18"/>
    <p:sldId id="359" r:id="rId19"/>
    <p:sldId id="285" r:id="rId20"/>
    <p:sldId id="286" r:id="rId21"/>
    <p:sldId id="287" r:id="rId22"/>
    <p:sldId id="288" r:id="rId23"/>
    <p:sldId id="289" r:id="rId24"/>
    <p:sldId id="290" r:id="rId25"/>
    <p:sldId id="334" r:id="rId26"/>
    <p:sldId id="335" r:id="rId27"/>
    <p:sldId id="291" r:id="rId28"/>
    <p:sldId id="292" r:id="rId29"/>
    <p:sldId id="293" r:id="rId30"/>
    <p:sldId id="294" r:id="rId31"/>
    <p:sldId id="295" r:id="rId32"/>
    <p:sldId id="296" r:id="rId33"/>
    <p:sldId id="361" r:id="rId34"/>
    <p:sldId id="336" r:id="rId35"/>
    <p:sldId id="298" r:id="rId36"/>
    <p:sldId id="299" r:id="rId37"/>
    <p:sldId id="300" r:id="rId38"/>
    <p:sldId id="301" r:id="rId39"/>
    <p:sldId id="302" r:id="rId40"/>
    <p:sldId id="303" r:id="rId41"/>
    <p:sldId id="304" r:id="rId42"/>
    <p:sldId id="305" r:id="rId43"/>
    <p:sldId id="362" r:id="rId44"/>
    <p:sldId id="363" r:id="rId45"/>
    <p:sldId id="306" r:id="rId46"/>
    <p:sldId id="307" r:id="rId47"/>
    <p:sldId id="308" r:id="rId48"/>
    <p:sldId id="309" r:id="rId49"/>
    <p:sldId id="310" r:id="rId50"/>
    <p:sldId id="311" r:id="rId51"/>
    <p:sldId id="312" r:id="rId52"/>
    <p:sldId id="313" r:id="rId53"/>
    <p:sldId id="314" r:id="rId54"/>
    <p:sldId id="316" r:id="rId55"/>
    <p:sldId id="315" r:id="rId56"/>
    <p:sldId id="318" r:id="rId57"/>
    <p:sldId id="317" r:id="rId58"/>
    <p:sldId id="366" r:id="rId59"/>
    <p:sldId id="364" r:id="rId60"/>
    <p:sldId id="365" r:id="rId61"/>
    <p:sldId id="319" r:id="rId62"/>
    <p:sldId id="320" r:id="rId63"/>
    <p:sldId id="321" r:id="rId64"/>
    <p:sldId id="322" r:id="rId65"/>
    <p:sldId id="338" r:id="rId66"/>
    <p:sldId id="323" r:id="rId67"/>
    <p:sldId id="369" r:id="rId68"/>
    <p:sldId id="370" r:id="rId69"/>
    <p:sldId id="368" r:id="rId70"/>
    <p:sldId id="367" r:id="rId71"/>
    <p:sldId id="324" r:id="rId72"/>
    <p:sldId id="371" r:id="rId73"/>
    <p:sldId id="372" r:id="rId74"/>
    <p:sldId id="325" r:id="rId75"/>
    <p:sldId id="373" r:id="rId76"/>
    <p:sldId id="326" r:id="rId77"/>
    <p:sldId id="327" r:id="rId78"/>
    <p:sldId id="328" r:id="rId79"/>
    <p:sldId id="329" r:id="rId80"/>
    <p:sldId id="374" r:id="rId81"/>
    <p:sldId id="375" r:id="rId82"/>
    <p:sldId id="331" r:id="rId83"/>
    <p:sldId id="409" r:id="rId84"/>
    <p:sldId id="410" r:id="rId85"/>
    <p:sldId id="332" r:id="rId86"/>
    <p:sldId id="343" r:id="rId87"/>
    <p:sldId id="344" r:id="rId88"/>
    <p:sldId id="376" r:id="rId89"/>
    <p:sldId id="345" r:id="rId90"/>
    <p:sldId id="340" r:id="rId91"/>
    <p:sldId id="346" r:id="rId92"/>
    <p:sldId id="347" r:id="rId93"/>
    <p:sldId id="348" r:id="rId94"/>
    <p:sldId id="341" r:id="rId95"/>
    <p:sldId id="349" r:id="rId96"/>
    <p:sldId id="350" r:id="rId97"/>
    <p:sldId id="351" r:id="rId98"/>
    <p:sldId id="352" r:id="rId99"/>
    <p:sldId id="339" r:id="rId100"/>
    <p:sldId id="353" r:id="rId101"/>
    <p:sldId id="354" r:id="rId102"/>
    <p:sldId id="355" r:id="rId103"/>
    <p:sldId id="342" r:id="rId104"/>
    <p:sldId id="377" r:id="rId105"/>
    <p:sldId id="356" r:id="rId106"/>
    <p:sldId id="357" r:id="rId107"/>
    <p:sldId id="333" r:id="rId108"/>
  </p:sldIdLst>
  <p:sldSz cx="9144000" cy="6858000" type="screen4x3"/>
  <p:notesSz cx="7099300" cy="10234295"/>
  <p:defaultTextStyle>
    <a:defPPr>
      <a:defRPr lang="en-AU"/>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4" name="Rectangle 47"/>
          <p:cNvSpPr>
            <a:spLocks noChangeArrowheads="1"/>
          </p:cNvSpPr>
          <p:nvPr/>
        </p:nvSpPr>
        <p:spPr bwMode="auto">
          <a:xfrm>
            <a:off x="1619250" y="1125538"/>
            <a:ext cx="28575" cy="5732462"/>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5" name="Rectangle 36"/>
          <p:cNvSpPr>
            <a:spLocks noChangeArrowheads="1"/>
          </p:cNvSpPr>
          <p:nvPr/>
        </p:nvSpPr>
        <p:spPr bwMode="auto">
          <a:xfrm>
            <a:off x="1981200" y="1987550"/>
            <a:ext cx="36513" cy="3816350"/>
          </a:xfrm>
          <a:prstGeom prst="rect">
            <a:avLst/>
          </a:prstGeom>
          <a:gradFill rotWithShape="1">
            <a:gsLst>
              <a:gs pos="0">
                <a:schemeClr val="tx2"/>
              </a:gs>
              <a:gs pos="100000">
                <a:srgbClr val="FFFFF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6" name="Rectangle 37"/>
          <p:cNvSpPr>
            <a:spLocks noChangeArrowheads="1"/>
          </p:cNvSpPr>
          <p:nvPr/>
        </p:nvSpPr>
        <p:spPr bwMode="auto">
          <a:xfrm>
            <a:off x="1763713" y="2708275"/>
            <a:ext cx="7380287" cy="73025"/>
          </a:xfrm>
          <a:prstGeom prst="rect">
            <a:avLst/>
          </a:prstGeom>
          <a:gradFill rotWithShape="1">
            <a:gsLst>
              <a:gs pos="0">
                <a:schemeClr val="tx2"/>
              </a:gs>
              <a:gs pos="100000">
                <a:srgbClr val="FFFFF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7" name="Rectangle 38"/>
          <p:cNvSpPr>
            <a:spLocks noChangeArrowheads="1"/>
          </p:cNvSpPr>
          <p:nvPr/>
        </p:nvSpPr>
        <p:spPr bwMode="auto">
          <a:xfrm>
            <a:off x="0" y="0"/>
            <a:ext cx="9144000" cy="112553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8" name="Rectangle 46"/>
          <p:cNvSpPr>
            <a:spLocks noChangeArrowheads="1"/>
          </p:cNvSpPr>
          <p:nvPr/>
        </p:nvSpPr>
        <p:spPr bwMode="auto">
          <a:xfrm>
            <a:off x="0" y="1125538"/>
            <a:ext cx="9144000" cy="17462"/>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9" name="Rectangle 48"/>
          <p:cNvSpPr>
            <a:spLocks noChangeArrowheads="1"/>
          </p:cNvSpPr>
          <p:nvPr/>
        </p:nvSpPr>
        <p:spPr bwMode="auto">
          <a:xfrm>
            <a:off x="1619250" y="549275"/>
            <a:ext cx="28575" cy="5762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41996" name="Rectangle 12"/>
          <p:cNvSpPr>
            <a:spLocks noGrp="1" noChangeArrowheads="1"/>
          </p:cNvSpPr>
          <p:nvPr>
            <p:ph type="ctrTitle" hasCustomPrompt="1"/>
          </p:nvPr>
        </p:nvSpPr>
        <p:spPr>
          <a:xfrm>
            <a:off x="2409825" y="1844675"/>
            <a:ext cx="5832475" cy="762000"/>
          </a:xfrm>
        </p:spPr>
        <p:txBody>
          <a:bodyPr anchor="t"/>
          <a:lstStyle>
            <a:lvl1pPr>
              <a:defRPr>
                <a:latin typeface="Arial Black" panose="020B0A04020102020204" pitchFamily="34" charset="0"/>
              </a:defRPr>
            </a:lvl1pPr>
          </a:lstStyle>
          <a:p>
            <a:r>
              <a:rPr lang="en-AU"/>
              <a:t>Chapter …</a:t>
            </a:r>
            <a:endParaRPr lang="en-AU"/>
          </a:p>
        </p:txBody>
      </p:sp>
      <p:sp>
        <p:nvSpPr>
          <p:cNvPr id="41997" name="Rectangle 13"/>
          <p:cNvSpPr>
            <a:spLocks noGrp="1" noChangeArrowheads="1"/>
          </p:cNvSpPr>
          <p:nvPr>
            <p:ph type="subTitle" idx="1" hasCustomPrompt="1"/>
          </p:nvPr>
        </p:nvSpPr>
        <p:spPr>
          <a:xfrm>
            <a:off x="2409825" y="2924175"/>
            <a:ext cx="5832475" cy="579438"/>
          </a:xfrm>
        </p:spPr>
        <p:txBody>
          <a:bodyPr>
            <a:spAutoFit/>
          </a:bodyPr>
          <a:lstStyle>
            <a:lvl1pPr marL="0" indent="0">
              <a:buFont typeface="Wingdings" panose="05000000000000000000" pitchFamily="2" charset="2"/>
              <a:buNone/>
              <a:defRPr>
                <a:latin typeface="Arial Black" panose="020B0A04020102020204" pitchFamily="34" charset="0"/>
              </a:defRPr>
            </a:lvl1pPr>
          </a:lstStyle>
          <a:p>
            <a:r>
              <a:rPr lang="en-AU"/>
              <a:t>Subtitle</a:t>
            </a:r>
            <a:endParaRPr lang="en-A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E0FF45C6-D713-4600-B4A3-769EDCD560C6}" type="slidenum">
              <a:rPr lang="en-AU" altLang="zh-CN"/>
            </a:fld>
            <a:endParaRPr lang="en-AU"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88163" y="146050"/>
            <a:ext cx="2066925" cy="60912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4213" y="146050"/>
            <a:ext cx="6051550" cy="60912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304160CF-1942-430E-AFD1-E5CCF369E56A}" type="slidenum">
              <a:rPr lang="en-AU" altLang="zh-CN"/>
            </a:fld>
            <a:endParaRPr lang="en-AU"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lipArtAndTx" preserve="1">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684213" y="146050"/>
            <a:ext cx="8259762" cy="762000"/>
          </a:xfrm>
        </p:spPr>
        <p:txBody>
          <a:bodyPr/>
          <a:lstStyle/>
          <a:p>
            <a:r>
              <a:rPr lang="en-US" smtClean="0"/>
              <a:t>Click to edit Master title style</a:t>
            </a:r>
            <a:endParaRPr lang="en-US"/>
          </a:p>
        </p:txBody>
      </p:sp>
      <p:sp>
        <p:nvSpPr>
          <p:cNvPr id="3" name="ClipArt Placeholder 2"/>
          <p:cNvSpPr>
            <a:spLocks noGrp="1"/>
          </p:cNvSpPr>
          <p:nvPr>
            <p:ph type="clipArt" sz="half" idx="1"/>
          </p:nvPr>
        </p:nvSpPr>
        <p:spPr>
          <a:xfrm>
            <a:off x="684213" y="1125538"/>
            <a:ext cx="4059237" cy="5111750"/>
          </a:xfrm>
        </p:spPr>
        <p:txBody>
          <a:bodyPr/>
          <a:lstStyle/>
          <a:p>
            <a:pPr lvl="0"/>
            <a:endParaRPr lang="en-US" noProof="0" smtClean="0"/>
          </a:p>
        </p:txBody>
      </p:sp>
      <p:sp>
        <p:nvSpPr>
          <p:cNvPr id="4" name="Text Placeholder 3"/>
          <p:cNvSpPr>
            <a:spLocks noGrp="1"/>
          </p:cNvSpPr>
          <p:nvPr>
            <p:ph type="body" sz="half" idx="2"/>
          </p:nvPr>
        </p:nvSpPr>
        <p:spPr>
          <a:xfrm>
            <a:off x="4895850" y="1125538"/>
            <a:ext cx="4059238" cy="511175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4202083A-CC7F-4580-A806-8FB1B34AF34B}" type="slidenum">
              <a:rPr lang="en-AU" altLang="zh-CN"/>
            </a:fld>
            <a:endParaRPr lang="en-AU"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B28F409A-B5CB-4C88-B267-5AB6CE43B9B3}" type="slidenum">
              <a:rPr lang="en-AU" altLang="zh-CN"/>
            </a:fld>
            <a:endParaRPr lang="en-AU"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endParaRPr lang="en-US" smtClean="0"/>
          </a:p>
        </p:txBody>
      </p:sp>
      <p:sp>
        <p:nvSpPr>
          <p:cNvPr id="4"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4F51310C-6E50-49DE-8385-66D1F8BB6B16}" type="slidenum">
              <a:rPr lang="en-AU" altLang="zh-CN"/>
            </a:fld>
            <a:endParaRPr lang="en-AU"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4213" y="1125538"/>
            <a:ext cx="4059237"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895850" y="1125538"/>
            <a:ext cx="4059238"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EDA15B95-5E78-4DC5-98E8-7852ED1FC350}" type="slidenum">
              <a:rPr lang="en-AU" altLang="zh-CN"/>
            </a:fld>
            <a:endParaRPr lang="en-AU"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996EAD30-8635-4DDB-A6BB-712C6B53218C}" type="slidenum">
              <a:rPr lang="en-AU" altLang="zh-CN"/>
            </a:fld>
            <a:endParaRPr lang="en-AU"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CC5A1A9F-8525-4B81-A234-8D17AC0954A1}" type="slidenum">
              <a:rPr lang="en-AU" altLang="zh-CN"/>
            </a:fld>
            <a:endParaRPr lang="en-AU"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DFE0C630-C879-48C5-84FE-052C34763427}" type="slidenum">
              <a:rPr lang="en-AU" altLang="zh-CN"/>
            </a:fld>
            <a:endParaRPr lang="en-AU"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B00CC712-D17F-4A9C-905E-13C023A5FE46}" type="slidenum">
              <a:rPr lang="en-AU" altLang="zh-CN"/>
            </a:fld>
            <a:endParaRPr lang="en-AU"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Rectangle 19"/>
          <p:cNvSpPr>
            <a:spLocks noGrp="1" noChangeArrowheads="1"/>
          </p:cNvSpPr>
          <p:nvPr>
            <p:ph type="ftr" sz="quarter" idx="10"/>
          </p:nvPr>
        </p:nvSpPr>
        <p:spPr/>
        <p:txBody>
          <a:bodyPr/>
          <a:lstStyle>
            <a:lvl1pPr>
              <a:defRPr/>
            </a:lvl1pPr>
          </a:lstStyle>
          <a:p>
            <a:r>
              <a:rPr lang="en-AU" altLang="zh-CN"/>
              <a:t>Chapter 5 — Large and Fast: Exploiting Memory Hierarchy — </a:t>
            </a:r>
            <a:fld id="{DD363C92-5E9F-4243-BCA4-C5BD147BDDD7}" type="slidenum">
              <a:rPr lang="en-AU" altLang="zh-CN"/>
            </a:fld>
            <a:endParaRPr lang="en-AU" altLang="zh-C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6"/>
          <p:cNvSpPr>
            <a:spLocks noChangeArrowheads="1"/>
          </p:cNvSpPr>
          <p:nvPr/>
        </p:nvSpPr>
        <p:spPr bwMode="auto">
          <a:xfrm>
            <a:off x="468313" y="260350"/>
            <a:ext cx="36512" cy="3816350"/>
          </a:xfrm>
          <a:prstGeom prst="rect">
            <a:avLst/>
          </a:prstGeom>
          <a:gradFill rotWithShape="1">
            <a:gsLst>
              <a:gs pos="0">
                <a:schemeClr val="tx2"/>
              </a:gs>
              <a:gs pos="100000">
                <a:srgbClr val="FFFFF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1027" name="Rectangle 9"/>
          <p:cNvSpPr>
            <a:spLocks noGrp="1" noChangeArrowheads="1"/>
          </p:cNvSpPr>
          <p:nvPr>
            <p:ph type="title"/>
          </p:nvPr>
        </p:nvSpPr>
        <p:spPr bwMode="auto">
          <a:xfrm>
            <a:off x="684213" y="146050"/>
            <a:ext cx="8259762"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spAutoFit/>
          </a:bodyPr>
          <a:lstStyle/>
          <a:p>
            <a:pPr lvl="0"/>
            <a:r>
              <a:rPr lang="en-AU" altLang="zh-CN" smtClean="0"/>
              <a:t>Click to edit Master title style</a:t>
            </a:r>
            <a:endParaRPr lang="en-AU" altLang="zh-CN" smtClean="0"/>
          </a:p>
        </p:txBody>
      </p:sp>
      <p:sp>
        <p:nvSpPr>
          <p:cNvPr id="1028" name="Rectangle 10"/>
          <p:cNvSpPr>
            <a:spLocks noGrp="1" noChangeArrowheads="1"/>
          </p:cNvSpPr>
          <p:nvPr>
            <p:ph type="body" idx="1"/>
          </p:nvPr>
        </p:nvSpPr>
        <p:spPr bwMode="auto">
          <a:xfrm>
            <a:off x="684213" y="1125538"/>
            <a:ext cx="8270875" cy="511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AU" altLang="zh-CN" smtClean="0"/>
              <a:t>Click to edit Master text styles</a:t>
            </a:r>
            <a:endParaRPr lang="en-AU" altLang="zh-CN" smtClean="0"/>
          </a:p>
          <a:p>
            <a:pPr lvl="1"/>
            <a:r>
              <a:rPr lang="en-AU" altLang="zh-CN" smtClean="0"/>
              <a:t>Second level</a:t>
            </a:r>
            <a:endParaRPr lang="en-AU" altLang="zh-CN" smtClean="0"/>
          </a:p>
          <a:p>
            <a:pPr lvl="2"/>
            <a:r>
              <a:rPr lang="en-AU" altLang="zh-CN" smtClean="0"/>
              <a:t>Third level</a:t>
            </a:r>
            <a:endParaRPr lang="en-AU" altLang="zh-CN" smtClean="0"/>
          </a:p>
          <a:p>
            <a:pPr lvl="3"/>
            <a:r>
              <a:rPr lang="en-AU" altLang="zh-CN" smtClean="0"/>
              <a:t>Fourth level</a:t>
            </a:r>
            <a:endParaRPr lang="en-AU" altLang="zh-CN" smtClean="0"/>
          </a:p>
          <a:p>
            <a:pPr lvl="4"/>
            <a:r>
              <a:rPr lang="en-AU" altLang="zh-CN" smtClean="0"/>
              <a:t>Fifth level</a:t>
            </a:r>
            <a:endParaRPr lang="en-AU" altLang="zh-CN" smtClean="0"/>
          </a:p>
        </p:txBody>
      </p:sp>
      <p:sp>
        <p:nvSpPr>
          <p:cNvPr id="40979" name="Rectangle 19"/>
          <p:cNvSpPr>
            <a:spLocks noGrp="1" noChangeArrowheads="1"/>
          </p:cNvSpPr>
          <p:nvPr>
            <p:ph type="ftr" sz="quarter" idx="3"/>
          </p:nvPr>
        </p:nvSpPr>
        <p:spPr bwMode="auto">
          <a:xfrm>
            <a:off x="1692275" y="6381750"/>
            <a:ext cx="7272338" cy="358775"/>
          </a:xfrm>
          <a:prstGeom prst="rect">
            <a:avLst/>
          </a:prstGeom>
          <a:noFill/>
          <a:ln w="9525">
            <a:noFill/>
            <a:miter lim="800000"/>
          </a:ln>
          <a:effectLst/>
        </p:spPr>
        <p:txBody>
          <a:bodyPr vert="horz" wrap="square" lIns="91440" tIns="45720" rIns="91440" bIns="45720" numCol="1" anchor="b" anchorCtr="0" compatLnSpc="1"/>
          <a:lstStyle>
            <a:lvl1pPr algn="r" eaLnBrk="1" hangingPunct="1">
              <a:defRPr sz="1400" b="1">
                <a:ea typeface="宋体" panose="02010600030101010101" pitchFamily="2" charset="-122"/>
              </a:defRPr>
            </a:lvl1pPr>
          </a:lstStyle>
          <a:p>
            <a:r>
              <a:rPr lang="en-AU" altLang="zh-CN"/>
              <a:t>Chapter 5 — Large and Fast: Exploiting Memory Hierarchy — </a:t>
            </a:r>
            <a:fld id="{7643E6E2-C152-438D-A4E3-73AACCED08BD}" type="slidenum">
              <a:rPr lang="en-AU" altLang="zh-CN"/>
            </a:fld>
            <a:endParaRPr lang="en-AU" altLang="zh-CN"/>
          </a:p>
        </p:txBody>
      </p:sp>
      <p:sp>
        <p:nvSpPr>
          <p:cNvPr id="1030" name="Rectangle 25"/>
          <p:cNvSpPr>
            <a:spLocks noChangeArrowheads="1"/>
          </p:cNvSpPr>
          <p:nvPr/>
        </p:nvSpPr>
        <p:spPr bwMode="auto">
          <a:xfrm>
            <a:off x="250825" y="981075"/>
            <a:ext cx="8569325" cy="71438"/>
          </a:xfrm>
          <a:prstGeom prst="rect">
            <a:avLst/>
          </a:prstGeom>
          <a:gradFill rotWithShape="1">
            <a:gsLst>
              <a:gs pos="0">
                <a:schemeClr val="tx2"/>
              </a:gs>
              <a:gs pos="100000">
                <a:srgbClr val="FFFFF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dt="0"/>
  <p:txStyles>
    <p:titleStyle>
      <a:lvl1pPr algn="l" rtl="0" eaLnBrk="0" fontAlgn="base" hangingPunct="0">
        <a:spcBef>
          <a:spcPct val="0"/>
        </a:spcBef>
        <a:spcAft>
          <a:spcPct val="0"/>
        </a:spcAft>
        <a:defRPr sz="4400" b="1">
          <a:solidFill>
            <a:schemeClr val="tx2"/>
          </a:solidFill>
          <a:latin typeface="+mj-lt"/>
          <a:ea typeface="+mj-ea"/>
          <a:cs typeface="+mj-cs"/>
        </a:defRPr>
      </a:lvl1pPr>
      <a:lvl2pPr algn="l" rtl="0" eaLnBrk="0" fontAlgn="base" hangingPunct="0">
        <a:spcBef>
          <a:spcPct val="0"/>
        </a:spcBef>
        <a:spcAft>
          <a:spcPct val="0"/>
        </a:spcAft>
        <a:defRPr sz="4400" b="1">
          <a:solidFill>
            <a:schemeClr val="tx2"/>
          </a:solidFill>
          <a:latin typeface="Arial" panose="020B0604020202020204" pitchFamily="34" charset="0"/>
        </a:defRPr>
      </a:lvl2pPr>
      <a:lvl3pPr algn="l" rtl="0" eaLnBrk="0" fontAlgn="base" hangingPunct="0">
        <a:spcBef>
          <a:spcPct val="0"/>
        </a:spcBef>
        <a:spcAft>
          <a:spcPct val="0"/>
        </a:spcAft>
        <a:defRPr sz="4400" b="1">
          <a:solidFill>
            <a:schemeClr val="tx2"/>
          </a:solidFill>
          <a:latin typeface="Arial" panose="020B0604020202020204" pitchFamily="34" charset="0"/>
        </a:defRPr>
      </a:lvl3pPr>
      <a:lvl4pPr algn="l" rtl="0" eaLnBrk="0" fontAlgn="base" hangingPunct="0">
        <a:spcBef>
          <a:spcPct val="0"/>
        </a:spcBef>
        <a:spcAft>
          <a:spcPct val="0"/>
        </a:spcAft>
        <a:defRPr sz="4400" b="1">
          <a:solidFill>
            <a:schemeClr val="tx2"/>
          </a:solidFill>
          <a:latin typeface="Arial" panose="020B0604020202020204" pitchFamily="34" charset="0"/>
        </a:defRPr>
      </a:lvl4pPr>
      <a:lvl5pPr algn="l" rtl="0" eaLnBrk="0" fontAlgn="base" hangingPunct="0">
        <a:spcBef>
          <a:spcPct val="0"/>
        </a:spcBef>
        <a:spcAft>
          <a:spcPct val="0"/>
        </a:spcAft>
        <a:defRPr sz="4400" b="1">
          <a:solidFill>
            <a:schemeClr val="tx2"/>
          </a:solidFill>
          <a:latin typeface="Arial" panose="020B0604020202020204" pitchFamily="34" charset="0"/>
        </a:defRPr>
      </a:lvl5pPr>
      <a:lvl6pPr marL="457200" algn="l" rtl="0" fontAlgn="base">
        <a:spcBef>
          <a:spcPct val="0"/>
        </a:spcBef>
        <a:spcAft>
          <a:spcPct val="0"/>
        </a:spcAft>
        <a:defRPr sz="4400" b="1">
          <a:solidFill>
            <a:schemeClr val="tx2"/>
          </a:solidFill>
          <a:latin typeface="Arial" panose="020B0604020202020204" pitchFamily="34" charset="0"/>
        </a:defRPr>
      </a:lvl6pPr>
      <a:lvl7pPr marL="914400" algn="l" rtl="0" fontAlgn="base">
        <a:spcBef>
          <a:spcPct val="0"/>
        </a:spcBef>
        <a:spcAft>
          <a:spcPct val="0"/>
        </a:spcAft>
        <a:defRPr sz="4400" b="1">
          <a:solidFill>
            <a:schemeClr val="tx2"/>
          </a:solidFill>
          <a:latin typeface="Arial" panose="020B0604020202020204" pitchFamily="34" charset="0"/>
        </a:defRPr>
      </a:lvl7pPr>
      <a:lvl8pPr marL="1371600" algn="l" rtl="0" fontAlgn="base">
        <a:spcBef>
          <a:spcPct val="0"/>
        </a:spcBef>
        <a:spcAft>
          <a:spcPct val="0"/>
        </a:spcAft>
        <a:defRPr sz="4400" b="1">
          <a:solidFill>
            <a:schemeClr val="tx2"/>
          </a:solidFill>
          <a:latin typeface="Arial" panose="020B0604020202020204" pitchFamily="34" charset="0"/>
        </a:defRPr>
      </a:lvl8pPr>
      <a:lvl9pPr marL="1828800" algn="l" rtl="0" fontAlgn="base">
        <a:spcBef>
          <a:spcPct val="0"/>
        </a:spcBef>
        <a:spcAft>
          <a:spcPct val="0"/>
        </a:spcAft>
        <a:defRPr sz="4400" b="1">
          <a:solidFill>
            <a:schemeClr val="tx2"/>
          </a:solidFill>
          <a:latin typeface="Arial" panose="020B0604020202020204" pitchFamily="34" charset="0"/>
        </a:defRPr>
      </a:lvl9pPr>
    </p:titleStyle>
    <p:body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sz="2800">
          <a:solidFill>
            <a:schemeClr val="tx1"/>
          </a:solidFill>
          <a:latin typeface="+mn-lt"/>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sz="2400">
          <a:solidFill>
            <a:schemeClr val="tx1"/>
          </a:solidFill>
          <a:latin typeface="+mn-lt"/>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sz="2000">
          <a:solidFill>
            <a:schemeClr val="tx1"/>
          </a:solidFill>
          <a:latin typeface="+mn-lt"/>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vmlDrawing" Target="../drawings/vmlDrawing1.vml"/><Relationship Id="rId3" Type="http://schemas.openxmlformats.org/officeDocument/2006/relationships/slideLayout" Target="../slideLayouts/slideLayout6.xml"/><Relationship Id="rId2" Type="http://schemas.openxmlformats.org/officeDocument/2006/relationships/image" Target="../media/image8.emf"/><Relationship Id="rId1" Type="http://schemas.openxmlformats.org/officeDocument/2006/relationships/oleObject" Target="../embeddings/oleObject1.bin"/></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vmlDrawing" Target="../drawings/vmlDrawing2.vml"/><Relationship Id="rId3" Type="http://schemas.openxmlformats.org/officeDocument/2006/relationships/slideLayout" Target="../slideLayouts/slideLayout2.xml"/><Relationship Id="rId2" Type="http://schemas.openxmlformats.org/officeDocument/2006/relationships/image" Target="../media/image9.wmf"/><Relationship Id="rId1" Type="http://schemas.openxmlformats.org/officeDocument/2006/relationships/oleObject" Target="../embeddings/oleObject2.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image" Target="../media/image1.jpe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6.xml"/><Relationship Id="rId1"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6" Type="http://schemas.openxmlformats.org/officeDocument/2006/relationships/notesSlide" Target="../notesSlides/notesSlide40.xml"/><Relationship Id="rId5" Type="http://schemas.openxmlformats.org/officeDocument/2006/relationships/slideLayout" Target="../slideLayouts/slideLayout2.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4" Type="http://schemas.openxmlformats.org/officeDocument/2006/relationships/notesSlide" Target="../notesSlides/notesSlide49.xml"/><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6.xml"/><Relationship Id="rId1" Type="http://schemas.openxmlformats.org/officeDocument/2006/relationships/image" Target="../media/image20.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6.xml"/><Relationship Id="rId1" Type="http://schemas.openxmlformats.org/officeDocument/2006/relationships/image" Target="../media/image2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6.xml"/><Relationship Id="rId1" Type="http://schemas.openxmlformats.org/officeDocument/2006/relationships/image" Target="../media/image22.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12.xml"/><Relationship Id="rId1" Type="http://schemas.openxmlformats.org/officeDocument/2006/relationships/image" Target="../media/image23.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jpeg"/></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2.xml"/><Relationship Id="rId1" Type="http://schemas.openxmlformats.org/officeDocument/2006/relationships/image" Target="../media/image25.jpe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6.xml"/><Relationship Id="rId1" Type="http://schemas.openxmlformats.org/officeDocument/2006/relationships/image" Target="../media/image28.png"/></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6.xml"/><Relationship Id="rId1" Type="http://schemas.openxmlformats.org/officeDocument/2006/relationships/image" Target="../media/image29.jpeg"/></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E92115E-E496-4E01-A7C8-66FFADAF87BC}" type="slidenum">
              <a:rPr lang="en-AU" altLang="zh-CN"/>
            </a:fld>
            <a:endParaRPr lang="en-AU" altLang="zh-CN"/>
          </a:p>
        </p:txBody>
      </p:sp>
      <p:sp>
        <p:nvSpPr>
          <p:cNvPr id="4099" name="Rectangle 5"/>
          <p:cNvSpPr>
            <a:spLocks noGrp="1" noChangeArrowheads="1"/>
          </p:cNvSpPr>
          <p:nvPr>
            <p:ph type="title"/>
          </p:nvPr>
        </p:nvSpPr>
        <p:spPr/>
        <p:txBody>
          <a:bodyPr/>
          <a:lstStyle/>
          <a:p>
            <a:pPr eaLnBrk="1" hangingPunct="1"/>
            <a:r>
              <a:rPr lang="en-US" smtClean="0"/>
              <a:t>存储技术</a:t>
            </a:r>
            <a:endParaRPr lang="en-AU" altLang="zh-CN" smtClean="0">
              <a:ea typeface="宋体" panose="02010600030101010101" pitchFamily="2" charset="-122"/>
            </a:endParaRPr>
          </a:p>
        </p:txBody>
      </p:sp>
      <p:sp>
        <p:nvSpPr>
          <p:cNvPr id="6148" name="Rectangle 6"/>
          <p:cNvSpPr>
            <a:spLocks noGrp="1" noChangeArrowheads="1"/>
          </p:cNvSpPr>
          <p:nvPr>
            <p:ph type="body" idx="1"/>
          </p:nvPr>
        </p:nvSpPr>
        <p:spPr/>
        <p:txBody>
          <a:bodyPr/>
          <a:lstStyle/>
          <a:p>
            <a:pPr eaLnBrk="1" hangingPunct="1"/>
            <a:r>
              <a:rPr lang="en-US" sz="2400" smtClean="0">
                <a:solidFill>
                  <a:srgbClr val="FF0000"/>
                </a:solidFill>
              </a:rPr>
              <a:t>静态RAM（SRAM）</a:t>
            </a:r>
            <a:endParaRPr lang="en-US" sz="2400" smtClean="0">
              <a:solidFill>
                <a:srgbClr val="FF0000"/>
              </a:solidFill>
            </a:endParaRPr>
          </a:p>
          <a:p>
            <a:pPr lvl="1" eaLnBrk="1" hangingPunct="1"/>
            <a:r>
              <a:rPr lang="en-US" sz="2400" smtClean="0"/>
              <a:t>0.5纳秒至2.5纳秒，每GB价格2000至5000美元</a:t>
            </a:r>
            <a:endParaRPr lang="en-US" sz="2400" smtClean="0"/>
          </a:p>
          <a:p>
            <a:pPr eaLnBrk="1" hangingPunct="1"/>
            <a:r>
              <a:rPr lang="en-US" sz="2400" smtClean="0">
                <a:solidFill>
                  <a:srgbClr val="FF0000"/>
                </a:solidFill>
              </a:rPr>
              <a:t>动态RAM（DRAM）</a:t>
            </a:r>
            <a:endParaRPr lang="en-US" sz="2400" smtClean="0">
              <a:solidFill>
                <a:srgbClr val="FF0000"/>
              </a:solidFill>
            </a:endParaRPr>
          </a:p>
          <a:p>
            <a:pPr lvl="1" eaLnBrk="1" hangingPunct="1"/>
            <a:r>
              <a:rPr lang="en-US" sz="2400" smtClean="0"/>
              <a:t>50纳秒至70纳秒，每GB价格20美元至75美元</a:t>
            </a:r>
            <a:endParaRPr lang="en-US" sz="2400" smtClean="0"/>
          </a:p>
          <a:p>
            <a:pPr eaLnBrk="1" hangingPunct="1"/>
            <a:r>
              <a:rPr lang="en-US" sz="2400" smtClean="0">
                <a:solidFill>
                  <a:srgbClr val="FF0000"/>
                </a:solidFill>
              </a:rPr>
              <a:t>磁盘</a:t>
            </a:r>
            <a:endParaRPr lang="en-US" sz="2400" smtClean="0">
              <a:solidFill>
                <a:srgbClr val="FF0000"/>
              </a:solidFill>
            </a:endParaRPr>
          </a:p>
          <a:p>
            <a:pPr lvl="1" eaLnBrk="1" hangingPunct="1"/>
            <a:r>
              <a:rPr lang="en-US" sz="2400" smtClean="0"/>
              <a:t>5ms至20ms，每GB价格从$0.20到$2</a:t>
            </a:r>
            <a:endParaRPr lang="en-US" sz="2400" smtClean="0"/>
          </a:p>
          <a:p>
            <a:pPr eaLnBrk="1" hangingPunct="1"/>
            <a:r>
              <a:rPr lang="en-US" sz="2400" smtClean="0">
                <a:solidFill>
                  <a:srgbClr val="FF0000"/>
                </a:solidFill>
              </a:rPr>
              <a:t>闪电内存</a:t>
            </a:r>
            <a:endParaRPr lang="en-US" sz="2400" smtClean="0">
              <a:solidFill>
                <a:srgbClr val="FF0000"/>
              </a:solidFill>
            </a:endParaRPr>
          </a:p>
          <a:p>
            <a:pPr lvl="1" eaLnBrk="1" hangingPunct="1"/>
            <a:r>
              <a:rPr lang="en-US" sz="2400" smtClean="0"/>
              <a:t>0.1至2毫秒，每GB 5至50美元</a:t>
            </a:r>
            <a:endParaRPr lang="en-US" sz="2400" smtClean="0"/>
          </a:p>
          <a:p>
            <a:pPr eaLnBrk="1" hangingPunct="1"/>
            <a:r>
              <a:rPr lang="en-US" sz="2400" smtClean="0">
                <a:solidFill>
                  <a:srgbClr val="FF0000"/>
                </a:solidFill>
              </a:rPr>
              <a:t>理想内存</a:t>
            </a:r>
            <a:endParaRPr lang="en-US" sz="2400" smtClean="0">
              <a:solidFill>
                <a:srgbClr val="FF0000"/>
              </a:solidFill>
            </a:endParaRPr>
          </a:p>
          <a:p>
            <a:pPr lvl="1" eaLnBrk="1" hangingPunct="1"/>
            <a:r>
              <a:rPr lang="en-US" sz="2400" smtClean="0"/>
              <a:t>SRAM访问时间</a:t>
            </a:r>
            <a:endParaRPr lang="en-US" sz="2400" smtClean="0"/>
          </a:p>
          <a:p>
            <a:pPr lvl="1" eaLnBrk="1" hangingPunct="1"/>
            <a:r>
              <a:rPr lang="en-US" sz="2400" smtClean="0"/>
              <a:t>磁盘容量和成本/GB</a:t>
            </a:r>
            <a:endParaRPr lang="en-US" sz="2400" smtClean="0"/>
          </a:p>
        </p:txBody>
      </p:sp>
      <p:sp>
        <p:nvSpPr>
          <p:cNvPr id="4101" name="Text Box 4"/>
          <p:cNvSpPr txBox="1">
            <a:spLocks noChangeArrowheads="1"/>
          </p:cNvSpPr>
          <p:nvPr/>
        </p:nvSpPr>
        <p:spPr bwMode="auto">
          <a:xfrm rot="5400000">
            <a:off x="8017669" y="759619"/>
            <a:ext cx="18859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第5.1节简介</a:t>
            </a:r>
            <a:endParaRPr lang="en-US">
              <a:solidFill>
                <a:schemeClr val="folHlink"/>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48">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148">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14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148">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148">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148">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148">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148">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148">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148">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6A4AC414-8D38-4695-A5CA-93BD2421815E}" type="slidenum">
              <a:rPr lang="en-AU" altLang="zh-CN"/>
            </a:fld>
            <a:endParaRPr lang="en-AU" altLang="zh-CN"/>
          </a:p>
        </p:txBody>
      </p:sp>
      <p:sp>
        <p:nvSpPr>
          <p:cNvPr id="13315" name="Rectangle 2"/>
          <p:cNvSpPr>
            <a:spLocks noGrp="1" noChangeArrowheads="1"/>
          </p:cNvSpPr>
          <p:nvPr>
            <p:ph type="title"/>
          </p:nvPr>
        </p:nvSpPr>
        <p:spPr/>
        <p:txBody>
          <a:bodyPr/>
          <a:lstStyle/>
          <a:p>
            <a:pPr eaLnBrk="1" hangingPunct="1"/>
            <a:r>
              <a:rPr lang="en-US" smtClean="0"/>
              <a:t>缓存示例</a:t>
            </a:r>
            <a:endParaRPr lang="en-AU" altLang="zh-CN" smtClean="0">
              <a:ea typeface="宋体" panose="02010600030101010101" pitchFamily="2" charset="-122"/>
            </a:endParaRPr>
          </a:p>
        </p:txBody>
      </p:sp>
      <p:graphicFrame>
        <p:nvGraphicFramePr>
          <p:cNvPr id="259075" name="Group 3"/>
          <p:cNvGraphicFramePr>
            <a:graphicFrameLocks noGrp="1"/>
          </p:cNvGraphicFramePr>
          <p:nvPr/>
        </p:nvGraphicFramePr>
        <p:xfrm>
          <a:off x="1547813" y="2924175"/>
          <a:ext cx="6096000" cy="3292002"/>
        </p:xfrm>
        <a:graphic>
          <a:graphicData uri="http://schemas.openxmlformats.org/drawingml/2006/table">
            <a:tbl>
              <a:tblPr/>
              <a:tblGrid>
                <a:gridCol w="1079500"/>
                <a:gridCol w="649287"/>
                <a:gridCol w="1150938"/>
                <a:gridCol w="3216275"/>
              </a:tblGrid>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索引</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V</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标签</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数据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010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Y</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11</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内存[11010]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Y</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内存[10110]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graphicFrame>
        <p:nvGraphicFramePr>
          <p:cNvPr id="259127" name="Group 55"/>
          <p:cNvGraphicFramePr>
            <a:graphicFrameLocks noGrp="1"/>
          </p:cNvGraphicFramePr>
          <p:nvPr/>
        </p:nvGraphicFramePr>
        <p:xfrm>
          <a:off x="1547813" y="1320800"/>
          <a:ext cx="6072187" cy="733426"/>
        </p:xfrm>
        <a:graphic>
          <a:graphicData uri="http://schemas.openxmlformats.org/drawingml/2006/table">
            <a:tbl>
              <a:tblPr/>
              <a:tblGrid>
                <a:gridCol w="1673225"/>
                <a:gridCol w="1649412"/>
                <a:gridCol w="1231900"/>
                <a:gridCol w="1517650"/>
              </a:tblGrid>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Word地址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二进制地址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命中/未命中</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缓存块</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26</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11 010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女士</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90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BA588BD6-AEE2-466E-A2D4-6705893340BF}" type="slidenum">
              <a:rPr lang="en-AU" altLang="zh-CN"/>
            </a:fld>
            <a:endParaRPr lang="en-AU" altLang="zh-CN"/>
          </a:p>
        </p:txBody>
      </p:sp>
      <p:sp>
        <p:nvSpPr>
          <p:cNvPr id="103427"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处罚减免</a:t>
            </a:r>
            <a:endParaRPr lang="en-AU" altLang="zh-CN" smtClean="0">
              <a:ea typeface="宋体" panose="02010600030101010101" pitchFamily="2" charset="-122"/>
            </a:endParaRPr>
          </a:p>
        </p:txBody>
      </p:sp>
      <p:sp>
        <p:nvSpPr>
          <p:cNvPr id="103428" name="Rectangle 3"/>
          <p:cNvSpPr>
            <a:spLocks noGrp="1" noChangeArrowheads="1"/>
          </p:cNvSpPr>
          <p:nvPr>
            <p:ph type="body" idx="1"/>
          </p:nvPr>
        </p:nvSpPr>
        <p:spPr/>
        <p:txBody>
          <a:bodyPr/>
          <a:lstStyle/>
          <a:p>
            <a:pPr eaLnBrk="1" hangingPunct="1"/>
            <a:r>
              <a:rPr lang="en-AU" altLang="zh-CN" smtClean="0">
                <a:ea typeface="宋体" panose="02010600030101010101" pitchFamily="2" charset="-122"/>
              </a:rPr>
              <a:t>请先返回请求的单词</a:t>
            </a:r>
            <a:endParaRPr lang="en-AU" altLang="zh-CN" smtClean="0">
              <a:ea typeface="宋体" panose="02010600030101010101" pitchFamily="2" charset="-122"/>
            </a:endParaRPr>
          </a:p>
          <a:p>
            <a:pPr lvl="1" eaLnBrk="1" hangingPunct="1"/>
            <a:r>
              <a:rPr lang="en-AU" altLang="zh-CN" sz="2400" smtClean="0">
                <a:ea typeface="宋体" panose="02010600030101010101" pitchFamily="2" charset="-122"/>
              </a:rPr>
              <a:t>然后回填剩余的块</a:t>
            </a:r>
            <a:endParaRPr lang="en-AU" altLang="zh-CN" sz="2400" smtClean="0">
              <a:ea typeface="宋体" panose="02010600030101010101" pitchFamily="2" charset="-122"/>
            </a:endParaRPr>
          </a:p>
          <a:p>
            <a:pPr eaLnBrk="1" hangingPunct="1"/>
            <a:r>
              <a:rPr lang="en-AU" altLang="zh-CN" smtClean="0">
                <a:ea typeface="宋体" panose="02010600030101010101" pitchFamily="2" charset="-122"/>
              </a:rPr>
              <a:t>非阻塞式错码处理</a:t>
            </a:r>
            <a:endParaRPr lang="en-AU" altLang="zh-CN" smtClean="0">
              <a:ea typeface="宋体" panose="02010600030101010101" pitchFamily="2" charset="-122"/>
            </a:endParaRPr>
          </a:p>
          <a:p>
            <a:pPr lvl="1" eaLnBrk="1" hangingPunct="1"/>
            <a:r>
              <a:rPr lang="en-AU" altLang="zh-CN" sz="2400" smtClean="0">
                <a:ea typeface="宋体" panose="02010600030101010101" pitchFamily="2" charset="-122"/>
              </a:rPr>
              <a:t>允许处理器在处理早期未命中时引用缓存</a:t>
            </a:r>
            <a:endParaRPr lang="en-AU" altLang="zh-CN" sz="2400" smtClean="0">
              <a:ea typeface="宋体" panose="02010600030101010101" pitchFamily="2" charset="-122"/>
            </a:endParaRPr>
          </a:p>
          <a:p>
            <a:pPr lvl="1" eaLnBrk="1" hangingPunct="1"/>
            <a:r>
              <a:rPr lang="en-AU" altLang="zh-CN" sz="2400" smtClean="0">
                <a:solidFill>
                  <a:srgbClr val="FF0000"/>
                </a:solidFill>
                <a:ea typeface="宋体" panose="02010600030101010101" pitchFamily="2" charset="-122"/>
              </a:rPr>
              <a:t>击中未击中：允许击中继续</a:t>
            </a:r>
            <a:r>
              <a:rPr lang="en-AU" altLang="zh-CN" sz="2400" smtClean="0">
                <a:ea typeface="宋体" panose="02010600030101010101" pitchFamily="2" charset="-122"/>
              </a:rPr>
              <a:t/>
            </a:r>
            <a:endParaRPr lang="en-AU" altLang="zh-CN" sz="2400" smtClean="0">
              <a:ea typeface="宋体" panose="02010600030101010101" pitchFamily="2" charset="-122"/>
            </a:endParaRPr>
          </a:p>
          <a:p>
            <a:pPr lvl="1" eaLnBrk="1" hangingPunct="1"/>
            <a:r>
              <a:rPr lang="en-AU" altLang="zh-CN" sz="2400" smtClean="0">
                <a:solidFill>
                  <a:srgbClr val="FF0000"/>
                </a:solidFill>
                <a:ea typeface="宋体" panose="02010600030101010101" pitchFamily="2" charset="-122"/>
              </a:rPr>
              <a:t>漏失次数不足：允许存在多个未完成的漏失</a:t>
            </a:r>
            <a:r>
              <a:rPr lang="en-AU" altLang="zh-CN" sz="2400" smtClean="0">
                <a:ea typeface="宋体" panose="02010600030101010101" pitchFamily="2" charset="-122"/>
              </a:rPr>
              <a:t/>
            </a:r>
            <a:endParaRPr lang="en-AU" altLang="zh-CN" sz="2400" smtClean="0">
              <a:ea typeface="宋体" panose="02010600030101010101" pitchFamily="2" charset="-122"/>
            </a:endParaRPr>
          </a:p>
          <a:p>
            <a:pPr eaLnBrk="1" hangingPunct="1"/>
            <a:r>
              <a:rPr lang="en-AU" altLang="zh-CN" smtClean="0">
                <a:ea typeface="宋体" panose="02010600030101010101" pitchFamily="2" charset="-122"/>
              </a:rPr>
              <a:t>硬件预取：指令和数据</a:t>
            </a:r>
            <a:endParaRPr lang="en-AU" altLang="zh-CN" smtClean="0">
              <a:ea typeface="宋体" panose="02010600030101010101" pitchFamily="2" charset="-122"/>
            </a:endParaRPr>
          </a:p>
          <a:p>
            <a:pPr eaLnBrk="1" hangingPunct="1"/>
            <a:r>
              <a:rPr lang="en-AU" altLang="zh-CN" smtClean="0">
                <a:ea typeface="宋体" panose="02010600030101010101" pitchFamily="2" charset="-122"/>
              </a:rPr>
              <a:t>Opteron X4：银行交错式L1 D缓存</a:t>
            </a:r>
            <a:endParaRPr lang="en-AU" altLang="zh-CN" smtClean="0">
              <a:ea typeface="宋体" panose="02010600030101010101" pitchFamily="2" charset="-122"/>
            </a:endParaRPr>
          </a:p>
          <a:p>
            <a:pPr lvl="1" eaLnBrk="1" hangingPunct="1"/>
            <a:r>
              <a:rPr lang="en-AU" altLang="zh-CN" sz="2400" smtClean="0">
                <a:ea typeface="宋体" panose="02010600030101010101" pitchFamily="2" charset="-122"/>
              </a:rPr>
              <a:t>每个周期两次并发访问</a:t>
            </a:r>
            <a:endParaRPr lang="en-AU" altLang="zh-CN" sz="240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42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428">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3428">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42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342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342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342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3428">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342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A0F11112-029A-4B31-A572-04642128F30A}" type="slidenum">
              <a:rPr lang="en-AU" altLang="zh-CN"/>
            </a:fld>
            <a:endParaRPr lang="en-AU" altLang="zh-CN"/>
          </a:p>
        </p:txBody>
      </p:sp>
      <p:sp>
        <p:nvSpPr>
          <p:cNvPr id="104451"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陷阱</a:t>
            </a:r>
            <a:endParaRPr lang="en-AU" altLang="zh-CN" smtClean="0">
              <a:ea typeface="宋体" panose="02010600030101010101" pitchFamily="2" charset="-122"/>
            </a:endParaRPr>
          </a:p>
        </p:txBody>
      </p:sp>
      <p:sp>
        <p:nvSpPr>
          <p:cNvPr id="104452" name="Rectangle 3"/>
          <p:cNvSpPr>
            <a:spLocks noGrp="1" noChangeArrowheads="1"/>
          </p:cNvSpPr>
          <p:nvPr>
            <p:ph type="body" idx="1"/>
          </p:nvPr>
        </p:nvSpPr>
        <p:spPr/>
        <p:txBody>
          <a:bodyPr/>
          <a:lstStyle/>
          <a:p>
            <a:pPr eaLnBrk="1" hangingPunct="1"/>
            <a:r>
              <a:rPr lang="en-AU" altLang="zh-CN" smtClean="0">
                <a:ea typeface="宋体" panose="02010600030101010101" pitchFamily="2" charset="-122"/>
              </a:rPr>
              <a:t>字与字寻址</a:t>
            </a:r>
            <a:endParaRPr lang="en-AU" altLang="zh-CN" smtClean="0">
              <a:ea typeface="宋体" panose="02010600030101010101" pitchFamily="2" charset="-122"/>
            </a:endParaRPr>
          </a:p>
          <a:p>
            <a:pPr lvl="1" eaLnBrk="1" hangingPunct="1"/>
            <a:r>
              <a:rPr lang="en-AU" altLang="zh-CN" smtClean="0">
                <a:ea typeface="宋体" panose="02010600030101010101" pitchFamily="2" charset="-122"/>
              </a:rPr>
              <a:t>示例：32字节直接映射缓存，4字节的块。第36字节，第36字的映射？</a:t>
            </a:r>
            <a:br>
              <a:rPr lang="en-AU" altLang="zh-CN" smtClean="0">
                <a:ea typeface="宋体" panose="02010600030101010101" pitchFamily="2" charset="-122"/>
              </a:rPr>
            </a:br>
            <a:r>
              <a:rPr lang="en-AU" altLang="zh-CN" smtClean="0">
                <a:ea typeface="宋体" panose="02010600030101010101" pitchFamily="2" charset="-122"/>
              </a:rPr>
              <a:t/>
            </a:r>
            <a:endParaRPr lang="en-AU" altLang="zh-CN" smtClean="0">
              <a:ea typeface="宋体" panose="02010600030101010101" pitchFamily="2" charset="-122"/>
            </a:endParaRPr>
          </a:p>
          <a:p>
            <a:pPr lvl="2" eaLnBrk="1" hangingPunct="1"/>
            <a:r>
              <a:rPr lang="en-AU" altLang="zh-CN" smtClean="0">
                <a:solidFill>
                  <a:srgbClr val="FF0000"/>
                </a:solidFill>
                <a:ea typeface="宋体" panose="02010600030101010101" pitchFamily="2" charset="-122"/>
              </a:rPr>
              <a:t>字节36映射到块1 (9模8）</a:t>
            </a:r>
            <a:endParaRPr lang="en-AU" altLang="zh-CN" smtClean="0">
              <a:solidFill>
                <a:srgbClr val="FF0000"/>
              </a:solidFill>
              <a:ea typeface="宋体" panose="02010600030101010101" pitchFamily="2" charset="-122"/>
            </a:endParaRPr>
          </a:p>
          <a:p>
            <a:pPr lvl="2" eaLnBrk="1" hangingPunct="1"/>
            <a:r>
              <a:rPr lang="en-AU" altLang="zh-CN" smtClean="0">
                <a:solidFill>
                  <a:srgbClr val="FF0000"/>
                </a:solidFill>
                <a:ea typeface="宋体" panose="02010600030101010101" pitchFamily="2" charset="-122"/>
              </a:rPr>
              <a:t>Word 36映射到块4 (36除以8）</a:t>
            </a:r>
            <a:endParaRPr lang="en-AU" altLang="zh-CN" smtClean="0">
              <a:solidFill>
                <a:srgbClr val="FF0000"/>
              </a:solidFill>
              <a:ea typeface="宋体" panose="02010600030101010101" pitchFamily="2" charset="-122"/>
            </a:endParaRPr>
          </a:p>
          <a:p>
            <a:pPr eaLnBrk="1" hangingPunct="1"/>
            <a:endParaRPr lang="en-AU" altLang="zh-CN" smtClean="0">
              <a:ea typeface="宋体" panose="02010600030101010101" pitchFamily="2" charset="-122"/>
            </a:endParaRPr>
          </a:p>
        </p:txBody>
      </p:sp>
      <p:sp>
        <p:nvSpPr>
          <p:cNvPr id="104453" name="Text Box 4"/>
          <p:cNvSpPr txBox="1">
            <a:spLocks noChangeArrowheads="1"/>
          </p:cNvSpPr>
          <p:nvPr/>
        </p:nvSpPr>
        <p:spPr bwMode="auto">
          <a:xfrm rot="5400000">
            <a:off x="7509669" y="1267619"/>
            <a:ext cx="29019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第5.11节谬误和陷阱</a:t>
            </a:r>
            <a:endParaRPr lang="en-US">
              <a:solidFill>
                <a:schemeClr val="folHlink"/>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45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445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445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445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1"/>
          <p:cNvSpPr>
            <a:spLocks noGrp="1"/>
          </p:cNvSpPr>
          <p:nvPr>
            <p:ph type="title"/>
          </p:nvPr>
        </p:nvSpPr>
        <p:spPr/>
        <p:txBody>
          <a:bodyPr/>
          <a:lstStyle/>
          <a:p>
            <a:r>
              <a:rPr lang="en-AU" altLang="zh-CN" smtClean="0">
                <a:ea typeface="宋体" panose="02010600030101010101" pitchFamily="2" charset="-122"/>
              </a:rPr>
              <a:t>陷阱</a:t>
            </a:r>
            <a:endParaRPr lang="en-US" smtClean="0"/>
          </a:p>
        </p:txBody>
      </p:sp>
      <p:sp>
        <p:nvSpPr>
          <p:cNvPr id="3" name="Content Placeholder 2"/>
          <p:cNvSpPr>
            <a:spLocks noGrp="1"/>
          </p:cNvSpPr>
          <p:nvPr>
            <p:ph idx="1"/>
          </p:nvPr>
        </p:nvSpPr>
        <p:spPr/>
        <p:txBody>
          <a:bodyPr/>
          <a:lstStyle/>
          <a:p>
            <a:pPr eaLnBrk="1" hangingPunct="1"/>
            <a:r>
              <a:rPr lang="en-AU" altLang="zh-CN" smtClean="0">
                <a:ea typeface="宋体" panose="02010600030101010101" pitchFamily="2" charset="-122"/>
              </a:rPr>
              <a:t>编写或生成代码时忽略内存系统的影响</a:t>
            </a:r>
            <a:endParaRPr lang="en-AU" altLang="zh-CN" smtClean="0">
              <a:ea typeface="宋体" panose="02010600030101010101" pitchFamily="2" charset="-122"/>
            </a:endParaRPr>
          </a:p>
          <a:p>
            <a:pPr lvl="1" eaLnBrk="1" hangingPunct="1"/>
            <a:r>
              <a:rPr lang="en-AU" altLang="zh-CN" sz="2400" smtClean="0">
                <a:ea typeface="宋体" panose="02010600030101010101" pitchFamily="2" charset="-122"/>
              </a:rPr>
              <a:t>遍历数组的行与列</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大步幅会导致局部性能不佳</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当循环顺序改为k、j、i时，MIPS CPU的代码运行时间仅为原情况的一半。</a:t>
            </a:r>
            <a:r>
              <a:rPr lang="en-AU" altLang="zh-CN" sz="2400" smtClean="0">
                <a:solidFill>
                  <a:srgbClr val="FF0000"/>
                </a:solidFill>
                <a:ea typeface="宋体" panose="02010600030101010101" pitchFamily="2" charset="-122"/>
              </a:rPr>
              <a:t/>
            </a:r>
            <a:r>
              <a:rPr lang="en-AU" altLang="zh-CN" sz="2400" smtClean="0">
                <a:ea typeface="宋体" panose="02010600030101010101" pitchFamily="2" charset="-122"/>
              </a:rPr>
              <a:t/>
            </a:r>
            <a:endParaRPr lang="en-AU" altLang="zh-CN" sz="2400" smtClean="0">
              <a:ea typeface="宋体" panose="02010600030101010101" pitchFamily="2" charset="-122"/>
            </a:endParaRPr>
          </a:p>
          <a:p>
            <a:pPr lvl="4" eaLnBrk="1" hangingPunct="1"/>
            <a:endParaRPr lang="en-US" smtClean="0"/>
          </a:p>
          <a:p>
            <a:pPr>
              <a:buFont typeface="Wingdings" panose="05000000000000000000" pitchFamily="2" charset="2"/>
              <a:buNone/>
            </a:pPr>
            <a:r>
              <a:rPr lang="nb-NO" sz="2400" smtClean="0">
                <a:solidFill>
                  <a:srgbClr val="0039A6"/>
                </a:solidFill>
                <a:latin typeface="Lucida Console" panose="020B0609040504020204" pitchFamily="49" charset="0"/>
              </a:rPr>
              <a:t>对于（i = 0至500，每步递增i + 1），对于（j = 0至500，每步递增j + 1），以及对于（k = 0至500，每步递增k + 1），执行以下计算：x[i][j] = x[i][j] + y[i][k] * z[k][j]</a:t>
            </a:r>
            <a:br>
              <a:rPr lang="nb-NO" sz="2400" smtClean="0">
                <a:solidFill>
                  <a:srgbClr val="0039A6"/>
                </a:solidFill>
                <a:latin typeface="Lucida Console" panose="020B0609040504020204" pitchFamily="49" charset="0"/>
              </a:rPr>
            </a:br>
            <a:r>
              <a:rPr lang="nb-NO" sz="2400" smtClean="0">
                <a:solidFill>
                  <a:srgbClr val="0039A6"/>
                </a:solidFill>
                <a:latin typeface="Lucida Console" panose="020B0609040504020204" pitchFamily="49" charset="0"/>
              </a:rPr>
              <a:t/>
            </a:r>
            <a:br>
              <a:rPr lang="nb-NO" sz="2400" smtClean="0">
                <a:solidFill>
                  <a:srgbClr val="0039A6"/>
                </a:solidFill>
                <a:latin typeface="Lucida Console" panose="020B0609040504020204" pitchFamily="49" charset="0"/>
              </a:rPr>
            </a:br>
            <a:r>
              <a:rPr lang="nb-NO" sz="2400" smtClean="0">
                <a:solidFill>
                  <a:srgbClr val="0039A6"/>
                </a:solidFill>
                <a:latin typeface="Lucida Console" panose="020B0609040504020204" pitchFamily="49" charset="0"/>
              </a:rPr>
              <a:t/>
            </a:r>
            <a:br>
              <a:rPr lang="nb-NO" sz="2400" smtClean="0">
                <a:solidFill>
                  <a:srgbClr val="0039A6"/>
                </a:solidFill>
                <a:latin typeface="Lucida Console" panose="020B0609040504020204" pitchFamily="49" charset="0"/>
              </a:rPr>
            </a:br>
            <a:r>
              <a:rPr lang="nb-NO" sz="2400" smtClean="0">
                <a:solidFill>
                  <a:srgbClr val="0039A6"/>
                </a:solidFill>
                <a:latin typeface="Lucida Console" panose="020B0609040504020204" pitchFamily="49" charset="0"/>
              </a:rPr>
              <a:t/>
            </a:r>
            <a:br>
              <a:rPr lang="nb-NO" sz="2400" smtClean="0">
                <a:solidFill>
                  <a:srgbClr val="0039A6"/>
                </a:solidFill>
                <a:latin typeface="Lucida Console" panose="020B0609040504020204" pitchFamily="49" charset="0"/>
              </a:rPr>
            </a:br>
            <a:r>
              <a:rPr lang="nb-NO" sz="2400" smtClean="0">
                <a:solidFill>
                  <a:srgbClr val="0039A6"/>
                </a:solidFill>
                <a:latin typeface="Lucida Console" panose="020B0609040504020204" pitchFamily="49" charset="0"/>
              </a:rPr>
              <a:t/>
            </a:r>
            <a:endParaRPr lang="en-US" smtClean="0"/>
          </a:p>
        </p:txBody>
      </p:sp>
      <p:sp>
        <p:nvSpPr>
          <p:cNvPr id="10547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9FCE0BF-D8E2-4689-B293-EFAD8FCF6289}" type="slidenum">
              <a:rPr lang="en-AU" altLang="zh-CN"/>
            </a:fld>
            <a:endParaRPr lang="en-AU"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FD8779E-CAA8-40DC-81A9-5197DBEE3F9A}" type="slidenum">
              <a:rPr lang="en-AU" altLang="zh-CN"/>
            </a:fld>
            <a:endParaRPr lang="en-AU" altLang="zh-CN"/>
          </a:p>
        </p:txBody>
      </p:sp>
      <p:sp>
        <p:nvSpPr>
          <p:cNvPr id="106499"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陷阱</a:t>
            </a:r>
            <a:endParaRPr lang="en-AU" altLang="zh-CN" smtClean="0">
              <a:ea typeface="宋体" panose="02010600030101010101" pitchFamily="2" charset="-122"/>
            </a:endParaRPr>
          </a:p>
        </p:txBody>
      </p:sp>
      <p:sp>
        <p:nvSpPr>
          <p:cNvPr id="105476" name="Rectangle 3"/>
          <p:cNvSpPr>
            <a:spLocks noGrp="1" noChangeArrowheads="1"/>
          </p:cNvSpPr>
          <p:nvPr>
            <p:ph type="body" idx="1"/>
          </p:nvPr>
        </p:nvSpPr>
        <p:spPr/>
        <p:txBody>
          <a:bodyPr/>
          <a:lstStyle/>
          <a:p>
            <a:pPr eaLnBrk="1" hangingPunct="1"/>
            <a:r>
              <a:rPr lang="en-AU" altLang="zh-CN" smtClean="0">
                <a:ea typeface="宋体" panose="02010600030101010101" pitchFamily="2" charset="-122"/>
              </a:rPr>
              <a:t>在具有共享L2或L3缓存的多处理器中</a:t>
            </a:r>
            <a:endParaRPr lang="en-AU" altLang="zh-CN" smtClean="0">
              <a:ea typeface="宋体" panose="02010600030101010101" pitchFamily="2" charset="-122"/>
            </a:endParaRPr>
          </a:p>
          <a:p>
            <a:pPr lvl="1" eaLnBrk="1" hangingPunct="1"/>
            <a:r>
              <a:rPr lang="en-AU" altLang="zh-CN" sz="2400" smtClean="0">
                <a:ea typeface="宋体" panose="02010600030101010101" pitchFamily="2" charset="-122"/>
              </a:rPr>
              <a:t>与核心相比，关联性较低导致冲突未命中</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更多的核心需要增加关联性！</a:t>
            </a:r>
            <a:r>
              <a:rPr lang="en-AU" altLang="zh-CN" sz="2400" smtClean="0">
                <a:ea typeface="宋体" panose="02010600030101010101" pitchFamily="2" charset="-122"/>
                <a:sym typeface="Symbol" panose="05050102010706020507" pitchFamily="18" charset="2"/>
              </a:rPr>
              <a:t/>
            </a:r>
            <a:endParaRPr lang="en-AU" altLang="zh-CN" sz="2400" smtClean="0">
              <a:ea typeface="宋体" panose="02010600030101010101" pitchFamily="2" charset="-122"/>
              <a:sym typeface="Symbol" panose="05050102010706020507" pitchFamily="18" charset="2"/>
            </a:endParaRPr>
          </a:p>
          <a:p>
            <a:pPr eaLnBrk="1" hangingPunct="1"/>
            <a:r>
              <a:rPr lang="en-AU" altLang="zh-CN" smtClean="0">
                <a:ea typeface="宋体" panose="02010600030101010101" pitchFamily="2" charset="-122"/>
                <a:sym typeface="Symbol" panose="05050102010706020507" pitchFamily="18" charset="2"/>
              </a:rPr>
              <a:t>用AMAT评估乱序处理器的内存层次结构性能</a:t>
            </a:r>
            <a:endParaRPr lang="en-AU" altLang="zh-CN" smtClean="0">
              <a:ea typeface="宋体" panose="02010600030101010101" pitchFamily="2" charset="-122"/>
              <a:sym typeface="Symbol" panose="05050102010706020507" pitchFamily="18" charset="2"/>
            </a:endParaRPr>
          </a:p>
          <a:p>
            <a:pPr lvl="1" eaLnBrk="1" hangingPunct="1"/>
            <a:r>
              <a:rPr lang="en-AU" altLang="zh-CN" sz="2400" smtClean="0">
                <a:ea typeface="宋体" panose="02010600030101010101" pitchFamily="2" charset="-122"/>
                <a:sym typeface="Symbol" panose="05050102010706020507" pitchFamily="18" charset="2"/>
              </a:rPr>
              <a:t>处理器继续执行缓存未命中指令，甚至可能在缓存未命中时发生更多的缓存未命中AMAT不准确！</a:t>
            </a:r>
            <a:endParaRPr lang="en-AU" altLang="zh-CN" sz="2400" smtClean="0">
              <a:ea typeface="宋体" panose="02010600030101010101" pitchFamily="2" charset="-122"/>
              <a:sym typeface="Symbol" panose="05050102010706020507" pitchFamily="18" charset="2"/>
            </a:endParaRPr>
          </a:p>
          <a:p>
            <a:pPr lvl="1" eaLnBrk="1" hangingPunct="1"/>
            <a:r>
              <a:rPr lang="en-AU" altLang="zh-CN" sz="2400" smtClean="0">
                <a:ea typeface="宋体" panose="02010600030101010101" pitchFamily="2" charset="-122"/>
                <a:sym typeface="Symbol" panose="05050102010706020507" pitchFamily="18" charset="2"/>
              </a:rPr>
              <a:t>相反，通过模拟来评估性能</a:t>
            </a:r>
            <a:endParaRPr lang="en-AU" altLang="zh-CN" sz="2400" smtClean="0">
              <a:ea typeface="宋体" panose="02010600030101010101" pitchFamily="2" charset="-122"/>
              <a:sym typeface="Symbol" panose="05050102010706020507" pitchFamily="18" charset="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5476">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5476">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547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1F8BEBB-3E00-4050-B066-ED7A434F66A9}" type="slidenum">
              <a:rPr lang="en-AU" altLang="zh-CN"/>
            </a:fld>
            <a:endParaRPr lang="en-AU" altLang="zh-CN"/>
          </a:p>
        </p:txBody>
      </p:sp>
      <p:sp>
        <p:nvSpPr>
          <p:cNvPr id="107523"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陷阱</a:t>
            </a:r>
            <a:endParaRPr lang="en-AU" altLang="zh-CN" smtClean="0">
              <a:ea typeface="宋体" panose="02010600030101010101" pitchFamily="2" charset="-122"/>
            </a:endParaRPr>
          </a:p>
        </p:txBody>
      </p:sp>
      <p:sp>
        <p:nvSpPr>
          <p:cNvPr id="106500" name="Rectangle 3"/>
          <p:cNvSpPr>
            <a:spLocks noGrp="1" noChangeArrowheads="1"/>
          </p:cNvSpPr>
          <p:nvPr>
            <p:ph type="body" idx="1"/>
          </p:nvPr>
        </p:nvSpPr>
        <p:spPr/>
        <p:txBody>
          <a:bodyPr/>
          <a:lstStyle/>
          <a:p>
            <a:pPr eaLnBrk="1" hangingPunct="1"/>
            <a:r>
              <a:rPr lang="en-AU" altLang="zh-CN" smtClean="0">
                <a:ea typeface="宋体" panose="02010600030101010101" pitchFamily="2" charset="-122"/>
              </a:rPr>
              <a:t>使用段扩展地址范围</a:t>
            </a:r>
            <a:endParaRPr lang="en-AU" altLang="zh-CN" smtClean="0">
              <a:ea typeface="宋体" panose="02010600030101010101" pitchFamily="2" charset="-122"/>
            </a:endParaRPr>
          </a:p>
          <a:p>
            <a:pPr lvl="1" eaLnBrk="1" hangingPunct="1"/>
            <a:r>
              <a:rPr lang="en-AU" altLang="zh-CN" smtClean="0">
                <a:ea typeface="宋体" panose="02010600030101010101" pitchFamily="2" charset="-122"/>
              </a:rPr>
              <a:t>例如，Intel 80286</a:t>
            </a:r>
            <a:endParaRPr lang="en-AU" altLang="zh-CN" smtClean="0">
              <a:ea typeface="宋体" panose="02010600030101010101" pitchFamily="2" charset="-122"/>
            </a:endParaRPr>
          </a:p>
          <a:p>
            <a:pPr lvl="1" eaLnBrk="1" hangingPunct="1"/>
            <a:r>
              <a:rPr lang="en-AU" altLang="zh-CN" smtClean="0">
                <a:ea typeface="宋体" panose="02010600030101010101" pitchFamily="2" charset="-122"/>
              </a:rPr>
              <a:t>但一个部分并不总是足够大</a:t>
            </a:r>
            <a:endParaRPr lang="en-AU" altLang="zh-CN" smtClean="0">
              <a:ea typeface="宋体" panose="02010600030101010101" pitchFamily="2" charset="-122"/>
            </a:endParaRPr>
          </a:p>
          <a:p>
            <a:pPr lvl="1" eaLnBrk="1" hangingPunct="1"/>
            <a:r>
              <a:rPr lang="en-AU" altLang="zh-CN" smtClean="0">
                <a:ea typeface="宋体" panose="02010600030101010101" pitchFamily="2" charset="-122"/>
              </a:rPr>
              <a:t>使地址算术复杂化</a:t>
            </a:r>
            <a:endParaRPr lang="en-AU" altLang="zh-CN" smtClean="0">
              <a:ea typeface="宋体" panose="02010600030101010101" pitchFamily="2" charset="-122"/>
            </a:endParaRPr>
          </a:p>
          <a:p>
            <a:pPr eaLnBrk="1" hangingPunct="1"/>
            <a:r>
              <a:rPr lang="en-AU" altLang="zh-CN" smtClean="0">
                <a:ea typeface="宋体" panose="02010600030101010101" pitchFamily="2" charset="-122"/>
              </a:rPr>
              <a:t>在未设计用于虚拟化的ISA上实施VMM</a:t>
            </a:r>
            <a:endParaRPr lang="en-AU" altLang="zh-CN" smtClean="0">
              <a:ea typeface="宋体" panose="02010600030101010101" pitchFamily="2" charset="-122"/>
            </a:endParaRPr>
          </a:p>
          <a:p>
            <a:pPr lvl="1" eaLnBrk="1" hangingPunct="1"/>
            <a:r>
              <a:rPr lang="en-AU" altLang="zh-CN" sz="2400" smtClean="0">
                <a:ea typeface="宋体" panose="02010600030101010101" pitchFamily="2" charset="-122"/>
              </a:rPr>
              <a:t>例如，非特权指令访问显示虚拟机中运行的客户操作系统所使用的硬件资源；假设操作系统具有最高特权级别的指令</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要么扩展ISA，要么要求客户操作系统不使用有问题的指令</a:t>
            </a:r>
            <a:endParaRPr lang="en-AU" altLang="zh-CN" sz="240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6500">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6500">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650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9FA4FC3F-A73F-4872-AFC7-FBF9D4F7EE21}" type="slidenum">
              <a:rPr lang="en-AU" altLang="zh-CN"/>
            </a:fld>
            <a:endParaRPr lang="en-AU" altLang="zh-CN"/>
          </a:p>
        </p:txBody>
      </p:sp>
      <p:sp>
        <p:nvSpPr>
          <p:cNvPr id="108547" name="Rectangle 5"/>
          <p:cNvSpPr>
            <a:spLocks noGrp="1" noChangeArrowheads="1"/>
          </p:cNvSpPr>
          <p:nvPr>
            <p:ph type="title"/>
          </p:nvPr>
        </p:nvSpPr>
        <p:spPr/>
        <p:txBody>
          <a:bodyPr/>
          <a:lstStyle/>
          <a:p>
            <a:pPr eaLnBrk="1" hangingPunct="1"/>
            <a:r>
              <a:rPr lang="en-US" smtClean="0"/>
              <a:t>结束语</a:t>
            </a:r>
            <a:endParaRPr lang="en-AU" altLang="zh-CN" smtClean="0">
              <a:ea typeface="宋体" panose="02010600030101010101" pitchFamily="2" charset="-122"/>
            </a:endParaRPr>
          </a:p>
        </p:txBody>
      </p:sp>
      <p:sp>
        <p:nvSpPr>
          <p:cNvPr id="108548" name="Rectangle 6"/>
          <p:cNvSpPr>
            <a:spLocks noGrp="1" noChangeArrowheads="1"/>
          </p:cNvSpPr>
          <p:nvPr>
            <p:ph type="body" idx="1"/>
          </p:nvPr>
        </p:nvSpPr>
        <p:spPr/>
        <p:txBody>
          <a:bodyPr/>
          <a:lstStyle/>
          <a:p>
            <a:pPr eaLnBrk="1" hangingPunct="1">
              <a:lnSpc>
                <a:spcPct val="90000"/>
              </a:lnSpc>
            </a:pPr>
            <a:r>
              <a:rPr lang="en-US" sz="2800" smtClean="0"/>
              <a:t>快速记忆是小的，大记忆是慢的</a:t>
            </a:r>
            <a:endParaRPr lang="en-US" sz="2800" smtClean="0"/>
          </a:p>
          <a:p>
            <a:pPr lvl="1" eaLnBrk="1" hangingPunct="1">
              <a:lnSpc>
                <a:spcPct val="90000"/>
              </a:lnSpc>
            </a:pPr>
            <a:r>
              <a:rPr lang="en-US" sz="2400" smtClean="0"/>
              <a:t>我们真的想要快速、大容量的内存</a:t>
            </a:r>
            <a:r>
              <a:rPr lang="en-US" sz="2400" smtClean="0">
                <a:sym typeface="Wingdings" panose="05000000000000000000" pitchFamily="2" charset="2"/>
              </a:rPr>
              <a:t></a:t>
            </a:r>
            <a:endParaRPr lang="en-US" sz="2400" smtClean="0">
              <a:sym typeface="Wingdings" panose="05000000000000000000" pitchFamily="2" charset="2"/>
            </a:endParaRPr>
          </a:p>
          <a:p>
            <a:pPr lvl="1" eaLnBrk="1" hangingPunct="1">
              <a:lnSpc>
                <a:spcPct val="90000"/>
              </a:lnSpc>
            </a:pPr>
            <a:r>
              <a:rPr lang="en-US" sz="2400" smtClean="0">
                <a:solidFill>
                  <a:srgbClr val="009900"/>
                </a:solidFill>
                <a:sym typeface="Wingdings" panose="05000000000000000000" pitchFamily="2" charset="2"/>
              </a:rPr>
              <a:t>缓存</a:t>
            </a:r>
            <a:r>
              <a:rPr lang="en-US" sz="2400" smtClean="0">
                <a:sym typeface="Wingdings" panose="05000000000000000000" pitchFamily="2" charset="2"/>
              </a:rPr>
              <a:t>产生这种错觉</a:t>
            </a:r>
            <a:endParaRPr lang="en-US" sz="2400" smtClean="0">
              <a:sym typeface="Wingdings" panose="05000000000000000000" pitchFamily="2" charset="2"/>
            </a:endParaRPr>
          </a:p>
          <a:p>
            <a:pPr eaLnBrk="1" hangingPunct="1">
              <a:lnSpc>
                <a:spcPct val="90000"/>
              </a:lnSpc>
            </a:pPr>
            <a:r>
              <a:rPr lang="en-US" sz="2800" smtClean="0">
                <a:solidFill>
                  <a:srgbClr val="FF0000"/>
                </a:solidFill>
              </a:rPr>
              <a:t>属地原则</a:t>
            </a:r>
            <a:endParaRPr lang="en-US" sz="2800" smtClean="0">
              <a:solidFill>
                <a:srgbClr val="FF0000"/>
              </a:solidFill>
            </a:endParaRPr>
          </a:p>
          <a:p>
            <a:pPr lvl="1" eaLnBrk="1" hangingPunct="1">
              <a:lnSpc>
                <a:spcPct val="90000"/>
              </a:lnSpc>
            </a:pPr>
            <a:r>
              <a:rPr lang="en-US" sz="2400" smtClean="0"/>
              <a:t>程序经常使用其内存空间的一小部分</a:t>
            </a:r>
            <a:endParaRPr lang="en-US" sz="2400" smtClean="0"/>
          </a:p>
          <a:p>
            <a:pPr eaLnBrk="1" hangingPunct="1">
              <a:lnSpc>
                <a:spcPct val="90000"/>
              </a:lnSpc>
            </a:pPr>
            <a:r>
              <a:rPr lang="en-US" sz="2800" smtClean="0">
                <a:solidFill>
                  <a:schemeClr val="tx2"/>
                </a:solidFill>
              </a:rPr>
              <a:t>内存层次结构</a:t>
            </a:r>
            <a:endParaRPr lang="en-US" sz="2800" smtClean="0">
              <a:solidFill>
                <a:schemeClr val="tx2"/>
              </a:solidFill>
            </a:endParaRPr>
          </a:p>
          <a:p>
            <a:pPr lvl="1" eaLnBrk="1" hangingPunct="1">
              <a:lnSpc>
                <a:spcPct val="90000"/>
              </a:lnSpc>
            </a:pPr>
            <a:r>
              <a:rPr lang="en-US" sz="2400" smtClean="0"/>
              <a:t>L1缓存L2缓存...DRAM内存磁盘</a:t>
            </a:r>
            <a:r>
              <a:rPr lang="en-US" sz="2400" smtClean="0">
                <a:sym typeface="Symbol" panose="05050102010706020507" pitchFamily="18" charset="2"/>
              </a:rPr>
              <a:t/>
            </a:r>
            <a:br>
              <a:rPr lang="en-US" sz="2400" smtClean="0">
                <a:sym typeface="Symbol" panose="05050102010706020507" pitchFamily="18" charset="2"/>
              </a:rPr>
            </a:br>
            <a:r>
              <a:rPr lang="en-US" sz="2400" smtClean="0">
                <a:sym typeface="Symbol" panose="05050102010706020507" pitchFamily="18" charset="2"/>
              </a:rPr>
              <a:t/>
            </a:r>
            <a:endParaRPr lang="en-US" sz="2400" smtClean="0">
              <a:sym typeface="Symbol" panose="05050102010706020507" pitchFamily="18" charset="2"/>
            </a:endParaRPr>
          </a:p>
          <a:p>
            <a:pPr eaLnBrk="1" hangingPunct="1">
              <a:lnSpc>
                <a:spcPct val="90000"/>
              </a:lnSpc>
            </a:pPr>
            <a:r>
              <a:rPr lang="en-US" sz="2800" smtClean="0">
                <a:sym typeface="Symbol" panose="05050102010706020507" pitchFamily="18" charset="2"/>
              </a:rPr>
              <a:t>内存系统设计对于多处理器至关重要</a:t>
            </a:r>
            <a:r>
              <a:rPr lang="en-US" sz="2800" smtClean="0">
                <a:solidFill>
                  <a:srgbClr val="7030A0"/>
                </a:solidFill>
                <a:sym typeface="Symbol" panose="05050102010706020507" pitchFamily="18" charset="2"/>
              </a:rPr>
              <a:t/>
            </a:r>
            <a:endParaRPr lang="en-US" sz="2800" smtClean="0">
              <a:solidFill>
                <a:srgbClr val="7030A0"/>
              </a:solidFill>
              <a:sym typeface="Symbol" panose="05050102010706020507" pitchFamily="18" charset="2"/>
            </a:endParaRPr>
          </a:p>
        </p:txBody>
      </p:sp>
      <p:sp>
        <p:nvSpPr>
          <p:cNvPr id="108549" name="Text Box 4"/>
          <p:cNvSpPr txBox="1">
            <a:spLocks noChangeArrowheads="1"/>
          </p:cNvSpPr>
          <p:nvPr/>
        </p:nvSpPr>
        <p:spPr bwMode="auto">
          <a:xfrm rot="5400000">
            <a:off x="7490619" y="1286669"/>
            <a:ext cx="29400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第5.12节结论性意见</a:t>
            </a:r>
            <a:endParaRPr lang="en-US">
              <a:solidFill>
                <a:schemeClr val="folHlink"/>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854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854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8548">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8548">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8548">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8548">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854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03302561-2995-4E9A-966F-0949A441A807}" type="slidenum">
              <a:rPr lang="en-AU" altLang="zh-CN"/>
            </a:fld>
            <a:endParaRPr lang="en-AU" altLang="zh-CN"/>
          </a:p>
        </p:txBody>
      </p:sp>
      <p:sp>
        <p:nvSpPr>
          <p:cNvPr id="14339" name="Rectangle 2"/>
          <p:cNvSpPr>
            <a:spLocks noGrp="1" noChangeArrowheads="1"/>
          </p:cNvSpPr>
          <p:nvPr>
            <p:ph type="title"/>
          </p:nvPr>
        </p:nvSpPr>
        <p:spPr/>
        <p:txBody>
          <a:bodyPr/>
          <a:lstStyle/>
          <a:p>
            <a:pPr eaLnBrk="1" hangingPunct="1"/>
            <a:r>
              <a:rPr lang="en-US" smtClean="0"/>
              <a:t>缓存示例</a:t>
            </a:r>
            <a:endParaRPr lang="en-AU" altLang="zh-CN" smtClean="0">
              <a:ea typeface="宋体" panose="02010600030101010101" pitchFamily="2" charset="-122"/>
            </a:endParaRPr>
          </a:p>
        </p:txBody>
      </p:sp>
      <p:graphicFrame>
        <p:nvGraphicFramePr>
          <p:cNvPr id="261123" name="Group 3"/>
          <p:cNvGraphicFramePr>
            <a:graphicFrameLocks noGrp="1"/>
          </p:cNvGraphicFramePr>
          <p:nvPr/>
        </p:nvGraphicFramePr>
        <p:xfrm>
          <a:off x="1547813" y="2924175"/>
          <a:ext cx="6096000" cy="3292002"/>
        </p:xfrm>
        <a:graphic>
          <a:graphicData uri="http://schemas.openxmlformats.org/drawingml/2006/table">
            <a:tbl>
              <a:tblPr/>
              <a:tblGrid>
                <a:gridCol w="1079500"/>
                <a:gridCol w="649287"/>
                <a:gridCol w="1150938"/>
                <a:gridCol w="3216275"/>
              </a:tblGrid>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索引</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V</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标签</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数据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Y</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内存[11010]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Y</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内存[10110]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graphicFrame>
        <p:nvGraphicFramePr>
          <p:cNvPr id="261175" name="Group 55"/>
          <p:cNvGraphicFramePr>
            <a:graphicFrameLocks noGrp="1"/>
          </p:cNvGraphicFramePr>
          <p:nvPr/>
        </p:nvGraphicFramePr>
        <p:xfrm>
          <a:off x="1547813" y="1320800"/>
          <a:ext cx="6072187" cy="1096974"/>
        </p:xfrm>
        <a:graphic>
          <a:graphicData uri="http://schemas.openxmlformats.org/drawingml/2006/table">
            <a:tbl>
              <a:tblPr/>
              <a:tblGrid>
                <a:gridCol w="1673225"/>
                <a:gridCol w="1649412"/>
                <a:gridCol w="1231900"/>
                <a:gridCol w="1517650"/>
              </a:tblGrid>
              <a:tr h="365125">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Word地址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二进制地址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命中/未命中</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缓存区块</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22</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10 110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打</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26</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11 010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打</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69" marB="456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20006943-0C49-4699-A9C2-BB746DBDA2EE}" type="slidenum">
              <a:rPr lang="en-AU" altLang="zh-CN"/>
            </a:fld>
            <a:endParaRPr lang="en-AU" altLang="zh-CN"/>
          </a:p>
        </p:txBody>
      </p:sp>
      <p:sp>
        <p:nvSpPr>
          <p:cNvPr id="15363" name="Rectangle 2"/>
          <p:cNvSpPr>
            <a:spLocks noGrp="1" noChangeArrowheads="1"/>
          </p:cNvSpPr>
          <p:nvPr>
            <p:ph type="title"/>
          </p:nvPr>
        </p:nvSpPr>
        <p:spPr/>
        <p:txBody>
          <a:bodyPr/>
          <a:lstStyle/>
          <a:p>
            <a:pPr eaLnBrk="1" hangingPunct="1"/>
            <a:r>
              <a:rPr lang="en-US" smtClean="0"/>
              <a:t>缓存示例</a:t>
            </a:r>
            <a:endParaRPr lang="en-AU" altLang="zh-CN" smtClean="0">
              <a:ea typeface="宋体" panose="02010600030101010101" pitchFamily="2" charset="-122"/>
            </a:endParaRPr>
          </a:p>
        </p:txBody>
      </p:sp>
      <p:graphicFrame>
        <p:nvGraphicFramePr>
          <p:cNvPr id="263171" name="Group 3"/>
          <p:cNvGraphicFramePr>
            <a:graphicFrameLocks noGrp="1"/>
          </p:cNvGraphicFramePr>
          <p:nvPr/>
        </p:nvGraphicFramePr>
        <p:xfrm>
          <a:off x="1547813" y="2924175"/>
          <a:ext cx="6096000" cy="3292002"/>
        </p:xfrm>
        <a:graphic>
          <a:graphicData uri="http://schemas.openxmlformats.org/drawingml/2006/table">
            <a:tbl>
              <a:tblPr/>
              <a:tblGrid>
                <a:gridCol w="1079500"/>
                <a:gridCol w="649287"/>
                <a:gridCol w="1150938"/>
                <a:gridCol w="3216275"/>
              </a:tblGrid>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索引</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V</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标签</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数据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000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Y</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10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内存[10000]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Y</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内存[11010]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011</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Y</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00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内存[00011]</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Y</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内存[10110]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graphicFrame>
        <p:nvGraphicFramePr>
          <p:cNvPr id="263223" name="Group 55"/>
          <p:cNvGraphicFramePr>
            <a:graphicFrameLocks noGrp="1"/>
          </p:cNvGraphicFramePr>
          <p:nvPr/>
        </p:nvGraphicFramePr>
        <p:xfrm>
          <a:off x="1547813" y="1320800"/>
          <a:ext cx="6072187" cy="1466852"/>
        </p:xfrm>
        <a:graphic>
          <a:graphicData uri="http://schemas.openxmlformats.org/drawingml/2006/table">
            <a:tbl>
              <a:tblPr/>
              <a:tblGrid>
                <a:gridCol w="1673225"/>
                <a:gridCol w="1649412"/>
                <a:gridCol w="1231900"/>
                <a:gridCol w="1517650"/>
              </a:tblGrid>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Word地址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二进制地址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命中/未命中</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缓存块</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16</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10 000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女士</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3</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00 011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女士</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16</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10 000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打</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B6F4B0E0-9E30-4083-BCEC-652836C38699}" type="slidenum">
              <a:rPr lang="en-AU" altLang="zh-CN"/>
            </a:fld>
            <a:endParaRPr lang="en-AU" altLang="zh-CN"/>
          </a:p>
        </p:txBody>
      </p:sp>
      <p:sp>
        <p:nvSpPr>
          <p:cNvPr id="16387" name="Rectangle 2"/>
          <p:cNvSpPr>
            <a:spLocks noGrp="1" noChangeArrowheads="1"/>
          </p:cNvSpPr>
          <p:nvPr>
            <p:ph type="title"/>
          </p:nvPr>
        </p:nvSpPr>
        <p:spPr/>
        <p:txBody>
          <a:bodyPr/>
          <a:lstStyle/>
          <a:p>
            <a:pPr eaLnBrk="1" hangingPunct="1"/>
            <a:r>
              <a:rPr lang="en-US" smtClean="0"/>
              <a:t>缓存示例</a:t>
            </a:r>
            <a:endParaRPr lang="en-AU" altLang="zh-CN" smtClean="0">
              <a:ea typeface="宋体" panose="02010600030101010101" pitchFamily="2" charset="-122"/>
            </a:endParaRPr>
          </a:p>
        </p:txBody>
      </p:sp>
      <p:graphicFrame>
        <p:nvGraphicFramePr>
          <p:cNvPr id="265219" name="Group 3"/>
          <p:cNvGraphicFramePr>
            <a:graphicFrameLocks noGrp="1"/>
          </p:cNvGraphicFramePr>
          <p:nvPr/>
        </p:nvGraphicFramePr>
        <p:xfrm>
          <a:off x="1547813" y="2924175"/>
          <a:ext cx="6096000" cy="3292002"/>
        </p:xfrm>
        <a:graphic>
          <a:graphicData uri="http://schemas.openxmlformats.org/drawingml/2006/table">
            <a:tbl>
              <a:tblPr/>
              <a:tblGrid>
                <a:gridCol w="1079500"/>
                <a:gridCol w="649287"/>
                <a:gridCol w="1150938"/>
                <a:gridCol w="3216275"/>
              </a:tblGrid>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索引</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V</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标签</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数据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Y</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内存[10000]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010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Y</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10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内存[10010]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Y</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内存[00011]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Y</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内存[10110]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graphicFrame>
        <p:nvGraphicFramePr>
          <p:cNvPr id="265271" name="Group 55"/>
          <p:cNvGraphicFramePr>
            <a:graphicFrameLocks noGrp="1"/>
          </p:cNvGraphicFramePr>
          <p:nvPr/>
        </p:nvGraphicFramePr>
        <p:xfrm>
          <a:off x="1547813" y="1320800"/>
          <a:ext cx="6072187" cy="733426"/>
        </p:xfrm>
        <a:graphic>
          <a:graphicData uri="http://schemas.openxmlformats.org/drawingml/2006/table">
            <a:tbl>
              <a:tblPr/>
              <a:tblGrid>
                <a:gridCol w="1673225"/>
                <a:gridCol w="1649412"/>
                <a:gridCol w="1231900"/>
                <a:gridCol w="1517650"/>
              </a:tblGrid>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Word地址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二进制地址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命中/未命中</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缓存块</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18</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10 010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女士</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52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2B4F3624-E4DA-4B3E-A383-43F759352BCA}" type="slidenum">
              <a:rPr lang="en-AU" altLang="zh-CN"/>
            </a:fld>
            <a:endParaRPr lang="en-AU" altLang="zh-CN"/>
          </a:p>
        </p:txBody>
      </p:sp>
      <p:sp>
        <p:nvSpPr>
          <p:cNvPr id="17411" name="Rectangle 2"/>
          <p:cNvSpPr>
            <a:spLocks noGrp="1" noChangeArrowheads="1"/>
          </p:cNvSpPr>
          <p:nvPr>
            <p:ph type="title"/>
          </p:nvPr>
        </p:nvSpPr>
        <p:spPr/>
        <p:txBody>
          <a:bodyPr/>
          <a:lstStyle/>
          <a:p>
            <a:pPr eaLnBrk="1" hangingPunct="1"/>
            <a:r>
              <a:rPr lang="en-US" dirty="0" smtClean="0"/>
              <a:t>地址细分</a:t>
            </a:r>
            <a:endParaRPr lang="en-AU" altLang="zh-CN" dirty="0" smtClean="0">
              <a:ea typeface="宋体" panose="02010600030101010101" pitchFamily="2" charset="-122"/>
            </a:endParaRPr>
          </a:p>
        </p:txBody>
      </p:sp>
      <p:pic>
        <p:nvPicPr>
          <p:cNvPr id="17412" name="Picture 4" descr="f05-07-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08175" y="1268413"/>
            <a:ext cx="5040313" cy="4976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3"/>
          <p:cNvSpPr>
            <a:spLocks noGrp="1"/>
          </p:cNvSpPr>
          <p:nvPr>
            <p:ph type="title"/>
          </p:nvPr>
        </p:nvSpPr>
        <p:spPr/>
        <p:txBody>
          <a:bodyPr/>
          <a:lstStyle/>
          <a:p>
            <a:r>
              <a:rPr lang="en-US" smtClean="0"/>
              <a:t>缓存字段大小</a:t>
            </a:r>
            <a:endParaRPr lang="en-US" smtClean="0"/>
          </a:p>
        </p:txBody>
      </p:sp>
      <p:sp>
        <p:nvSpPr>
          <p:cNvPr id="5" name="Content Placeholder 4"/>
          <p:cNvSpPr>
            <a:spLocks noGrp="1"/>
          </p:cNvSpPr>
          <p:nvPr>
            <p:ph idx="1"/>
          </p:nvPr>
        </p:nvSpPr>
        <p:spPr/>
        <p:txBody>
          <a:bodyPr/>
          <a:lstStyle/>
          <a:p>
            <a:pPr>
              <a:spcBef>
                <a:spcPts val="600"/>
              </a:spcBef>
            </a:pPr>
            <a:r>
              <a:rPr lang="en-US" sz="2400" smtClean="0"/>
              <a:t>缓存中的位数包括数据和标签的存储</a:t>
            </a:r>
            <a:endParaRPr lang="en-US" sz="2400" smtClean="0"/>
          </a:p>
          <a:p>
            <a:pPr lvl="1">
              <a:spcBef>
                <a:spcPts val="600"/>
              </a:spcBef>
            </a:pPr>
            <a:r>
              <a:rPr lang="en-US" sz="2400" smtClean="0"/>
              <a:t>32位字节地址</a:t>
            </a:r>
            <a:endParaRPr lang="en-US" sz="2400" smtClean="0"/>
          </a:p>
          <a:p>
            <a:pPr lvl="1">
              <a:spcBef>
                <a:spcPts val="600"/>
              </a:spcBef>
            </a:pPr>
            <a:r>
              <a:rPr lang="en-US" sz="2400" smtClean="0"/>
              <a:t>对于具有2n个块的直接映射缓存，n位用于索引。</a:t>
            </a:r>
            <a:r>
              <a:rPr lang="en-US" sz="2400" smtClean="0">
                <a:solidFill>
                  <a:schemeClr val="tx2"/>
                </a:solidFill>
              </a:rPr>
              <a:t/>
            </a:r>
            <a:r>
              <a:rPr lang="en-US" sz="2400" baseline="30000" smtClean="0">
                <a:solidFill>
                  <a:schemeClr val="tx2"/>
                </a:solidFill>
              </a:rPr>
              <a:t/>
            </a:r>
            <a:r>
              <a:rPr lang="en-US" sz="2400" smtClean="0"/>
              <a:t/>
            </a:r>
            <a:r>
              <a:rPr lang="en-US" sz="2400" i="1" smtClean="0">
                <a:solidFill>
                  <a:schemeClr val="tx2"/>
                </a:solidFill>
              </a:rPr>
              <a:t/>
            </a:r>
            <a:r>
              <a:rPr lang="en-US" sz="2400" smtClean="0"/>
              <a:t/>
            </a:r>
            <a:r>
              <a:rPr lang="en-US" sz="2400" smtClean="0">
                <a:solidFill>
                  <a:srgbClr val="FF0000"/>
                </a:solidFill>
              </a:rPr>
              <a:t/>
            </a:r>
            <a:endParaRPr lang="en-US" sz="2400" smtClean="0">
              <a:solidFill>
                <a:srgbClr val="FF0000"/>
              </a:solidFill>
            </a:endParaRPr>
          </a:p>
          <a:p>
            <a:pPr lvl="1">
              <a:spcBef>
                <a:spcPts val="600"/>
              </a:spcBef>
            </a:pPr>
            <a:r>
              <a:rPr lang="en-US" sz="2400" smtClean="0"/>
              <a:t>当块大小为2m个字( 2m+2字节）时，m位用于在块内寻址该字，2位用于在字内寻址该字节</a:t>
            </a:r>
            <a:r>
              <a:rPr lang="en-US" sz="2400" smtClean="0">
                <a:solidFill>
                  <a:schemeClr val="tx2"/>
                </a:solidFill>
              </a:rPr>
              <a:t/>
            </a:r>
            <a:r>
              <a:rPr lang="en-US" sz="2400" baseline="30000" smtClean="0">
                <a:solidFill>
                  <a:schemeClr val="tx2"/>
                </a:solidFill>
              </a:rPr>
              <a:t/>
            </a:r>
            <a:r>
              <a:rPr lang="en-US" sz="2400" smtClean="0"/>
              <a:t/>
            </a:r>
            <a:r>
              <a:rPr lang="en-US" sz="2400" smtClean="0">
                <a:solidFill>
                  <a:schemeClr val="tx2"/>
                </a:solidFill>
              </a:rPr>
              <a:t/>
            </a:r>
            <a:r>
              <a:rPr lang="en-US" sz="2400" baseline="30000" smtClean="0">
                <a:solidFill>
                  <a:schemeClr val="tx2"/>
                </a:solidFill>
              </a:rPr>
              <a:t/>
            </a:r>
            <a:r>
              <a:rPr lang="en-US" sz="2400" smtClean="0"/>
              <a:t/>
            </a:r>
            <a:r>
              <a:rPr lang="en-US" sz="2400" i="1" smtClean="0"/>
              <a:t/>
            </a:r>
            <a:r>
              <a:rPr lang="en-US" sz="2400" smtClean="0"/>
              <a:t/>
            </a:r>
            <a:endParaRPr lang="en-US" sz="2400" smtClean="0"/>
          </a:p>
          <a:p>
            <a:pPr>
              <a:spcBef>
                <a:spcPts val="600"/>
              </a:spcBef>
            </a:pPr>
            <a:r>
              <a:rPr lang="en-US" sz="2400" smtClean="0"/>
              <a:t>标签字段的大小是多少？</a:t>
            </a:r>
            <a:r>
              <a:rPr lang="en-US" sz="2400" smtClean="0">
                <a:solidFill>
                  <a:srgbClr val="FF0000"/>
                </a:solidFill>
              </a:rPr>
              <a:t/>
            </a:r>
            <a:r>
              <a:rPr lang="en-US" sz="2400" smtClean="0"/>
              <a:t/>
            </a:r>
            <a:endParaRPr lang="en-US" sz="2400" smtClean="0"/>
          </a:p>
          <a:p>
            <a:pPr lvl="1">
              <a:spcBef>
                <a:spcPts val="600"/>
              </a:spcBef>
            </a:pPr>
            <a:r>
              <a:rPr lang="en-US" sz="2400" smtClean="0">
                <a:solidFill>
                  <a:schemeClr val="tx2"/>
                </a:solidFill>
              </a:rPr>
              <a:t>32 – (n+m+2)</a:t>
            </a:r>
            <a:endParaRPr lang="en-US" sz="2400" smtClean="0">
              <a:solidFill>
                <a:schemeClr val="tx2"/>
              </a:solidFill>
            </a:endParaRPr>
          </a:p>
          <a:p>
            <a:pPr>
              <a:spcBef>
                <a:spcPts val="600"/>
              </a:spcBef>
            </a:pPr>
            <a:r>
              <a:rPr lang="en-US" sz="2400" smtClean="0"/>
              <a:t>直接映射缓存中的总位数如下</a:t>
            </a:r>
            <a:endParaRPr lang="en-US" sz="2400" smtClean="0"/>
          </a:p>
          <a:p>
            <a:pPr lvl="1" algn="ctr">
              <a:spcBef>
                <a:spcPts val="600"/>
              </a:spcBef>
              <a:buFont typeface="Wingdings" panose="05000000000000000000" pitchFamily="2" charset="2"/>
              <a:buNone/>
            </a:pPr>
            <a:r>
              <a:rPr lang="en-US" sz="2400" smtClean="0">
                <a:solidFill>
                  <a:schemeClr val="tx2"/>
                </a:solidFill>
              </a:rPr>
              <a:t>2n×（块大小+标签字段大小+有效字段大小）</a:t>
            </a:r>
            <a:r>
              <a:rPr lang="en-US" sz="2400" baseline="30000" smtClean="0">
                <a:solidFill>
                  <a:schemeClr val="tx2"/>
                </a:solidFill>
              </a:rPr>
              <a:t/>
            </a:r>
            <a:r>
              <a:rPr lang="en-US" sz="2400" smtClean="0">
                <a:solidFill>
                  <a:schemeClr val="tx2"/>
                </a:solidFill>
              </a:rPr>
              <a:t/>
            </a:r>
            <a:endParaRPr lang="en-US" sz="2400" smtClean="0">
              <a:solidFill>
                <a:schemeClr val="tx2"/>
              </a:solidFill>
            </a:endParaRPr>
          </a:p>
        </p:txBody>
      </p:sp>
      <p:sp>
        <p:nvSpPr>
          <p:cNvPr id="18436"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8FDB6D16-3462-4684-A740-7C6B6E554E94}" type="slidenum">
              <a:rPr lang="en-AU" altLang="zh-CN"/>
            </a:fld>
            <a:endParaRPr lang="en-AU"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US" dirty="0" smtClean="0"/>
              <a:t>缓存字段大小：示例</a:t>
            </a:r>
            <a:r>
              <a:rPr lang="zh-CN" altLang="en-US" dirty="0" smtClean="0"/>
              <a:t/>
            </a:r>
            <a:r>
              <a:rPr lang="en-US" altLang="zh-CN" dirty="0" smtClean="0"/>
              <a:t/>
            </a:r>
            <a:endParaRPr lang="en-US" dirty="0" smtClean="0"/>
          </a:p>
        </p:txBody>
      </p:sp>
      <p:sp>
        <p:nvSpPr>
          <p:cNvPr id="3" name="Content Placeholder 2"/>
          <p:cNvSpPr>
            <a:spLocks noGrp="1"/>
          </p:cNvSpPr>
          <p:nvPr>
            <p:ph idx="1"/>
          </p:nvPr>
        </p:nvSpPr>
        <p:spPr/>
        <p:txBody>
          <a:bodyPr/>
          <a:lstStyle/>
          <a:p>
            <a:r>
              <a:rPr lang="en-US" sz="2400" smtClean="0"/>
              <a:t>假设地址为32位，那么一个包含16KB数据和4字块的直接映射缓存需要多少位？</a:t>
            </a:r>
            <a:endParaRPr lang="en-US" sz="2400" smtClean="0"/>
          </a:p>
          <a:p>
            <a:pPr lvl="1"/>
            <a:r>
              <a:rPr lang="en-US" sz="2000" smtClean="0"/>
              <a:t>16KB等于4K（2 12）字</a:t>
            </a:r>
            <a:r>
              <a:rPr lang="en-US" sz="2000" smtClean="0">
                <a:solidFill>
                  <a:srgbClr val="FF0000"/>
                </a:solidFill>
              </a:rPr>
              <a:t/>
            </a:r>
            <a:r>
              <a:rPr lang="en-US" sz="2000" baseline="30000" smtClean="0">
                <a:solidFill>
                  <a:srgbClr val="FF0000"/>
                </a:solidFill>
              </a:rPr>
              <a:t/>
            </a:r>
            <a:r>
              <a:rPr lang="en-US" sz="2000" smtClean="0">
                <a:solidFill>
                  <a:srgbClr val="FF0000"/>
                </a:solidFill>
              </a:rPr>
              <a:t/>
            </a:r>
            <a:endParaRPr lang="en-US" sz="2000" smtClean="0">
              <a:solidFill>
                <a:srgbClr val="FF0000"/>
              </a:solidFill>
            </a:endParaRPr>
          </a:p>
          <a:p>
            <a:pPr lvl="1"/>
            <a:r>
              <a:rPr lang="en-US" sz="2000" smtClean="0"/>
              <a:t>当块大小为4个字时，共有1024 (2的10次方）个块</a:t>
            </a:r>
            <a:r>
              <a:rPr lang="en-US" sz="2000" smtClean="0">
                <a:solidFill>
                  <a:srgbClr val="FF0000"/>
                </a:solidFill>
              </a:rPr>
              <a:t/>
            </a:r>
            <a:r>
              <a:rPr lang="en-US" sz="2000" baseline="30000" smtClean="0">
                <a:solidFill>
                  <a:srgbClr val="FF0000"/>
                </a:solidFill>
              </a:rPr>
              <a:t/>
            </a:r>
            <a:r>
              <a:rPr lang="en-US" sz="2000" smtClean="0">
                <a:solidFill>
                  <a:srgbClr val="FF0000"/>
                </a:solidFill>
              </a:rPr>
              <a:t/>
            </a:r>
            <a:endParaRPr lang="en-US" sz="2000" smtClean="0">
              <a:solidFill>
                <a:srgbClr val="FF0000"/>
              </a:solidFill>
            </a:endParaRPr>
          </a:p>
          <a:p>
            <a:pPr lvl="1"/>
            <a:r>
              <a:rPr lang="en-US" sz="2000" smtClean="0"/>
              <a:t>每个数据块包含4×32或128位的数据，以及一个32位的标签（计算方式为32-（10+2+2）=18位），再加上一个有效位，总计19位。</a:t>
            </a:r>
            <a:r>
              <a:rPr lang="en-US" sz="2000" smtClean="0">
                <a:solidFill>
                  <a:srgbClr val="FF0000"/>
                </a:solidFill>
              </a:rPr>
              <a:t/>
            </a:r>
            <a:r>
              <a:rPr lang="en-US" sz="2000" smtClean="0"/>
              <a:t/>
            </a:r>
            <a:endParaRPr lang="en-US" sz="2000" smtClean="0"/>
          </a:p>
          <a:p>
            <a:pPr lvl="1"/>
            <a:r>
              <a:rPr lang="en-US" sz="2000" smtClean="0"/>
              <a:t>因此，总缓存大小为</a:t>
            </a:r>
            <a:endParaRPr lang="en-US" sz="2000" smtClean="0"/>
          </a:p>
          <a:p>
            <a:pPr lvl="1">
              <a:buFont typeface="Wingdings" panose="05000000000000000000" pitchFamily="2" charset="2"/>
              <a:buNone/>
            </a:pPr>
            <a:r>
              <a:rPr lang="en-US" sz="2000" smtClean="0"/>
              <a:t>2 10 x (4x32 +18 + 1) = 2 10 x 147 = 147Kbits</a:t>
            </a:r>
            <a:r>
              <a:rPr lang="en-US" sz="2000" baseline="30000" smtClean="0"/>
              <a:t/>
            </a:r>
            <a:r>
              <a:rPr lang="en-US" sz="2000" smtClean="0"/>
              <a:t/>
            </a:r>
            <a:r>
              <a:rPr lang="en-US" sz="2000" baseline="30000" smtClean="0"/>
              <a:t/>
            </a:r>
            <a:r>
              <a:rPr lang="en-US" sz="2000" smtClean="0"/>
              <a:t/>
            </a:r>
            <a:r>
              <a:rPr lang="en-US" sz="2000" smtClean="0">
                <a:solidFill>
                  <a:srgbClr val="FF0000"/>
                </a:solidFill>
              </a:rPr>
              <a:t/>
            </a:r>
            <a:r>
              <a:rPr lang="en-US" sz="2000" smtClean="0"/>
              <a:t/>
            </a:r>
            <a:endParaRPr lang="en-US" sz="2000" smtClean="0"/>
          </a:p>
          <a:p>
            <a:pPr lvl="1"/>
            <a:r>
              <a:rPr lang="en-US" sz="2000" smtClean="0"/>
              <a:t>或者大约是仅仅存储数据所需数量的1.15倍</a:t>
            </a:r>
            <a:r>
              <a:rPr lang="en-US" sz="2000" smtClean="0">
                <a:solidFill>
                  <a:srgbClr val="FF0000"/>
                </a:solidFill>
              </a:rPr>
              <a:t/>
            </a:r>
            <a:r>
              <a:rPr lang="en-US" sz="2000" smtClean="0"/>
              <a:t/>
            </a:r>
            <a:endParaRPr lang="en-US" sz="2000" smtClean="0"/>
          </a:p>
          <a:p>
            <a:endParaRPr lang="en-US" sz="2400" smtClean="0"/>
          </a:p>
          <a:p>
            <a:endParaRPr lang="en-US" smtClean="0"/>
          </a:p>
        </p:txBody>
      </p:sp>
      <p:sp>
        <p:nvSpPr>
          <p:cNvPr id="1946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B0B7507E-4521-4F9A-8213-7BC6B02A2797}" type="slidenum">
              <a:rPr lang="en-AU" altLang="zh-CN"/>
            </a:fld>
            <a:endParaRPr lang="en-AU"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0E2F290C-1A48-41CE-A119-BA395663BEF5}" type="slidenum">
              <a:rPr lang="en-AU" altLang="zh-CN"/>
            </a:fld>
            <a:endParaRPr lang="en-AU" altLang="zh-CN"/>
          </a:p>
        </p:txBody>
      </p:sp>
      <p:sp>
        <p:nvSpPr>
          <p:cNvPr id="20483" name="Rectangle 16"/>
          <p:cNvSpPr>
            <a:spLocks noGrp="1" noChangeArrowheads="1"/>
          </p:cNvSpPr>
          <p:nvPr>
            <p:ph type="title"/>
          </p:nvPr>
        </p:nvSpPr>
        <p:spPr/>
        <p:txBody>
          <a:bodyPr/>
          <a:lstStyle/>
          <a:p>
            <a:pPr eaLnBrk="1" hangingPunct="1"/>
            <a:r>
              <a:rPr lang="en-US" smtClean="0"/>
              <a:t>示例：更大的块大小</a:t>
            </a:r>
            <a:endParaRPr lang="en-AU" altLang="zh-CN" smtClean="0">
              <a:ea typeface="宋体" panose="02010600030101010101" pitchFamily="2" charset="-122"/>
            </a:endParaRPr>
          </a:p>
        </p:txBody>
      </p:sp>
      <p:sp>
        <p:nvSpPr>
          <p:cNvPr id="20484" name="Rectangle 17"/>
          <p:cNvSpPr>
            <a:spLocks noGrp="1" noChangeArrowheads="1"/>
          </p:cNvSpPr>
          <p:nvPr>
            <p:ph type="body" idx="1"/>
          </p:nvPr>
        </p:nvSpPr>
        <p:spPr>
          <a:xfrm>
            <a:off x="684213" y="1125538"/>
            <a:ext cx="8270875" cy="2819400"/>
          </a:xfrm>
        </p:spPr>
        <p:txBody>
          <a:bodyPr/>
          <a:lstStyle/>
          <a:p>
            <a:pPr eaLnBrk="1" hangingPunct="1"/>
            <a:r>
              <a:rPr lang="en-US" smtClean="0">
                <a:solidFill>
                  <a:srgbClr val="008000"/>
                </a:solidFill>
              </a:rPr>
              <a:t>64个块，每个块16字节</a:t>
            </a:r>
            <a:endParaRPr lang="en-US" smtClean="0">
              <a:solidFill>
                <a:srgbClr val="008000"/>
              </a:solidFill>
            </a:endParaRPr>
          </a:p>
          <a:p>
            <a:pPr lvl="1" eaLnBrk="1" hangingPunct="1"/>
            <a:r>
              <a:rPr lang="en-US" smtClean="0"/>
              <a:t>地址1200映射到哪个块号？</a:t>
            </a:r>
            <a:endParaRPr lang="en-US" smtClean="0"/>
          </a:p>
          <a:p>
            <a:pPr marL="742950" lvl="2" indent="-342900" eaLnBrk="1" hangingPunct="1">
              <a:buSzPct val="60000"/>
            </a:pPr>
            <a:r>
              <a:rPr lang="en-US" smtClean="0"/>
              <a:t>块编号=块地址除以缓存中的块数</a:t>
            </a:r>
            <a:endParaRPr lang="en-US" smtClean="0"/>
          </a:p>
          <a:p>
            <a:pPr eaLnBrk="1" hangingPunct="1"/>
            <a:r>
              <a:rPr lang="en-US" smtClean="0"/>
              <a:t>区块地址=字节地址/每个区块的字节数=1200/16= 75</a:t>
            </a:r>
            <a:r>
              <a:rPr lang="en-US" smtClean="0">
                <a:latin typeface="Arial Unicode MS" panose="020B0604020202020204" pitchFamily="34" charset="-128"/>
                <a:ea typeface="Arial Unicode MS" panose="020B0604020202020204" pitchFamily="34" charset="-128"/>
                <a:cs typeface="Arial Unicode MS" panose="020B0604020202020204" pitchFamily="34" charset="-128"/>
                <a:sym typeface="Symbol" panose="05050102010706020507" pitchFamily="18" charset="2"/>
              </a:rPr>
              <a:t/>
            </a:r>
            <a:r>
              <a:rPr lang="en-US" smtClean="0"/>
              <a:t/>
            </a:r>
            <a:r>
              <a:rPr lang="en-US" smtClean="0">
                <a:sym typeface="Symbol" panose="05050102010706020507" pitchFamily="18" charset="2"/>
              </a:rPr>
              <a:t/>
            </a:r>
            <a:r>
              <a:rPr lang="en-US" smtClean="0"/>
              <a:t/>
            </a:r>
            <a:endParaRPr lang="en-US" smtClean="0"/>
          </a:p>
          <a:p>
            <a:pPr eaLnBrk="1" hangingPunct="1"/>
            <a:r>
              <a:rPr lang="en-US" smtClean="0"/>
              <a:t>区块号= 75除以64等于11</a:t>
            </a:r>
            <a:endParaRPr lang="en-AU" altLang="zh-CN" smtClean="0">
              <a:ea typeface="宋体" panose="02010600030101010101" pitchFamily="2" charset="-122"/>
            </a:endParaRPr>
          </a:p>
        </p:txBody>
      </p:sp>
      <p:grpSp>
        <p:nvGrpSpPr>
          <p:cNvPr id="2" name="Group 18"/>
          <p:cNvGrpSpPr/>
          <p:nvPr/>
        </p:nvGrpSpPr>
        <p:grpSpPr bwMode="auto">
          <a:xfrm>
            <a:off x="1619250" y="4895850"/>
            <a:ext cx="5226050" cy="1104900"/>
            <a:chOff x="1228" y="2755"/>
            <a:chExt cx="3292" cy="696"/>
          </a:xfrm>
        </p:grpSpPr>
        <p:sp>
          <p:nvSpPr>
            <p:cNvPr id="20486" name="Rectangle 4"/>
            <p:cNvSpPr>
              <a:spLocks noChangeArrowheads="1"/>
            </p:cNvSpPr>
            <p:nvPr/>
          </p:nvSpPr>
          <p:spPr bwMode="auto">
            <a:xfrm>
              <a:off x="1247" y="2976"/>
              <a:ext cx="1724" cy="273"/>
            </a:xfrm>
            <a:prstGeom prst="rect">
              <a:avLst/>
            </a:prstGeom>
            <a:noFill/>
            <a:ln w="1905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ctr"/>
              <a:r>
                <a:rPr lang="en-US" sz="2400"/>
                <a:t>标签</a:t>
              </a:r>
              <a:endParaRPr lang="en-AU" altLang="zh-CN" sz="2400">
                <a:ea typeface="宋体" panose="02010600030101010101" pitchFamily="2" charset="-122"/>
              </a:endParaRPr>
            </a:p>
          </p:txBody>
        </p:sp>
        <p:sp>
          <p:nvSpPr>
            <p:cNvPr id="20487" name="Rectangle 5"/>
            <p:cNvSpPr>
              <a:spLocks noChangeArrowheads="1"/>
            </p:cNvSpPr>
            <p:nvPr/>
          </p:nvSpPr>
          <p:spPr bwMode="auto">
            <a:xfrm>
              <a:off x="2971" y="2976"/>
              <a:ext cx="862" cy="273"/>
            </a:xfrm>
            <a:prstGeom prst="rect">
              <a:avLst/>
            </a:prstGeom>
            <a:noFill/>
            <a:ln w="1905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ctr"/>
              <a:r>
                <a:rPr lang="en-US" sz="2400"/>
                <a:t>索引</a:t>
              </a:r>
              <a:endParaRPr lang="en-AU" altLang="zh-CN" sz="2400">
                <a:ea typeface="宋体" panose="02010600030101010101" pitchFamily="2" charset="-122"/>
              </a:endParaRPr>
            </a:p>
          </p:txBody>
        </p:sp>
        <p:sp>
          <p:nvSpPr>
            <p:cNvPr id="20488" name="Rectangle 6"/>
            <p:cNvSpPr>
              <a:spLocks noChangeArrowheads="1"/>
            </p:cNvSpPr>
            <p:nvPr/>
          </p:nvSpPr>
          <p:spPr bwMode="auto">
            <a:xfrm>
              <a:off x="3833" y="2976"/>
              <a:ext cx="635" cy="273"/>
            </a:xfrm>
            <a:prstGeom prst="rect">
              <a:avLst/>
            </a:prstGeom>
            <a:noFill/>
            <a:ln w="1905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ctr"/>
              <a:r>
                <a:rPr lang="en-US" sz="2400"/>
                <a:t>偏移量</a:t>
              </a:r>
              <a:endParaRPr lang="en-AU" altLang="zh-CN" sz="2400">
                <a:ea typeface="宋体" panose="02010600030101010101" pitchFamily="2" charset="-122"/>
              </a:endParaRPr>
            </a:p>
          </p:txBody>
        </p:sp>
        <p:sp>
          <p:nvSpPr>
            <p:cNvPr id="20489" name="Text Box 7"/>
            <p:cNvSpPr txBox="1">
              <a:spLocks noChangeArrowheads="1"/>
            </p:cNvSpPr>
            <p:nvPr/>
          </p:nvSpPr>
          <p:spPr bwMode="auto">
            <a:xfrm>
              <a:off x="4324" y="2755"/>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0</a:t>
              </a:r>
              <a:endParaRPr lang="en-AU" altLang="zh-CN">
                <a:ea typeface="宋体" panose="02010600030101010101" pitchFamily="2" charset="-122"/>
              </a:endParaRPr>
            </a:p>
          </p:txBody>
        </p:sp>
        <p:sp>
          <p:nvSpPr>
            <p:cNvPr id="20490" name="Text Box 8"/>
            <p:cNvSpPr txBox="1">
              <a:spLocks noChangeArrowheads="1"/>
            </p:cNvSpPr>
            <p:nvPr/>
          </p:nvSpPr>
          <p:spPr bwMode="auto">
            <a:xfrm>
              <a:off x="3825" y="2755"/>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3</a:t>
              </a:r>
              <a:endParaRPr lang="en-AU" altLang="zh-CN">
                <a:ea typeface="宋体" panose="02010600030101010101" pitchFamily="2" charset="-122"/>
              </a:endParaRPr>
            </a:p>
          </p:txBody>
        </p:sp>
        <p:sp>
          <p:nvSpPr>
            <p:cNvPr id="20491" name="Text Box 9"/>
            <p:cNvSpPr txBox="1">
              <a:spLocks noChangeArrowheads="1"/>
            </p:cNvSpPr>
            <p:nvPr/>
          </p:nvSpPr>
          <p:spPr bwMode="auto">
            <a:xfrm>
              <a:off x="3602" y="2755"/>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4</a:t>
              </a:r>
              <a:endParaRPr lang="en-AU" altLang="zh-CN">
                <a:ea typeface="宋体" panose="02010600030101010101" pitchFamily="2" charset="-122"/>
              </a:endParaRPr>
            </a:p>
          </p:txBody>
        </p:sp>
        <p:sp>
          <p:nvSpPr>
            <p:cNvPr id="20492" name="Text Box 10"/>
            <p:cNvSpPr txBox="1">
              <a:spLocks noChangeArrowheads="1"/>
            </p:cNvSpPr>
            <p:nvPr/>
          </p:nvSpPr>
          <p:spPr bwMode="auto">
            <a:xfrm>
              <a:off x="2963" y="2755"/>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9</a:t>
              </a:r>
              <a:endParaRPr lang="en-AU" altLang="zh-CN">
                <a:ea typeface="宋体" panose="02010600030101010101" pitchFamily="2" charset="-122"/>
              </a:endParaRPr>
            </a:p>
          </p:txBody>
        </p:sp>
        <p:sp>
          <p:nvSpPr>
            <p:cNvPr id="20493" name="Text Box 11"/>
            <p:cNvSpPr txBox="1">
              <a:spLocks noChangeArrowheads="1"/>
            </p:cNvSpPr>
            <p:nvPr/>
          </p:nvSpPr>
          <p:spPr bwMode="auto">
            <a:xfrm>
              <a:off x="2740" y="2755"/>
              <a:ext cx="27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10</a:t>
              </a:r>
              <a:endParaRPr lang="en-AU" altLang="zh-CN">
                <a:ea typeface="宋体" panose="02010600030101010101" pitchFamily="2" charset="-122"/>
              </a:endParaRPr>
            </a:p>
          </p:txBody>
        </p:sp>
        <p:sp>
          <p:nvSpPr>
            <p:cNvPr id="20494" name="Text Box 12"/>
            <p:cNvSpPr txBox="1">
              <a:spLocks noChangeArrowheads="1"/>
            </p:cNvSpPr>
            <p:nvPr/>
          </p:nvSpPr>
          <p:spPr bwMode="auto">
            <a:xfrm>
              <a:off x="1228" y="2755"/>
              <a:ext cx="27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31</a:t>
              </a:r>
              <a:endParaRPr lang="en-AU" altLang="zh-CN">
                <a:ea typeface="宋体" panose="02010600030101010101" pitchFamily="2" charset="-122"/>
              </a:endParaRPr>
            </a:p>
          </p:txBody>
        </p:sp>
        <p:sp>
          <p:nvSpPr>
            <p:cNvPr id="20495" name="Text Box 13"/>
            <p:cNvSpPr txBox="1">
              <a:spLocks noChangeArrowheads="1"/>
            </p:cNvSpPr>
            <p:nvPr/>
          </p:nvSpPr>
          <p:spPr bwMode="auto">
            <a:xfrm>
              <a:off x="3919" y="3220"/>
              <a:ext cx="46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4位</a:t>
              </a:r>
              <a:endParaRPr lang="en-AU" altLang="zh-CN">
                <a:ea typeface="宋体" panose="02010600030101010101" pitchFamily="2" charset="-122"/>
              </a:endParaRPr>
            </a:p>
          </p:txBody>
        </p:sp>
        <p:sp>
          <p:nvSpPr>
            <p:cNvPr id="20496" name="Text Box 14"/>
            <p:cNvSpPr txBox="1">
              <a:spLocks noChangeArrowheads="1"/>
            </p:cNvSpPr>
            <p:nvPr/>
          </p:nvSpPr>
          <p:spPr bwMode="auto">
            <a:xfrm>
              <a:off x="3162" y="3220"/>
              <a:ext cx="46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6位</a:t>
              </a:r>
              <a:endParaRPr lang="en-AU" altLang="zh-CN">
                <a:ea typeface="宋体" panose="02010600030101010101" pitchFamily="2" charset="-122"/>
              </a:endParaRPr>
            </a:p>
          </p:txBody>
        </p:sp>
        <p:sp>
          <p:nvSpPr>
            <p:cNvPr id="20497" name="Text Box 15"/>
            <p:cNvSpPr txBox="1">
              <a:spLocks noChangeArrowheads="1"/>
            </p:cNvSpPr>
            <p:nvPr/>
          </p:nvSpPr>
          <p:spPr bwMode="auto">
            <a:xfrm>
              <a:off x="1851" y="3220"/>
              <a:ext cx="5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22位</a:t>
              </a:r>
              <a:endParaRPr lang="en-AU" altLang="zh-CN">
                <a:ea typeface="宋体" panose="02010600030101010101"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8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48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3AE2FB36-EB67-41C7-8223-F26700E5E28F}" type="slidenum">
              <a:rPr lang="en-AU" altLang="zh-CN"/>
            </a:fld>
            <a:endParaRPr lang="en-AU" altLang="zh-CN"/>
          </a:p>
        </p:txBody>
      </p:sp>
      <p:sp>
        <p:nvSpPr>
          <p:cNvPr id="21507" name="Rectangle 4"/>
          <p:cNvSpPr>
            <a:spLocks noGrp="1" noChangeArrowheads="1"/>
          </p:cNvSpPr>
          <p:nvPr>
            <p:ph type="title"/>
          </p:nvPr>
        </p:nvSpPr>
        <p:spPr/>
        <p:txBody>
          <a:bodyPr/>
          <a:lstStyle/>
          <a:p>
            <a:pPr eaLnBrk="1" hangingPunct="1"/>
            <a:r>
              <a:rPr lang="en-US" smtClean="0"/>
              <a:t>块大小注意事项</a:t>
            </a:r>
            <a:endParaRPr lang="en-AU" altLang="zh-CN" smtClean="0">
              <a:ea typeface="宋体" panose="02010600030101010101" pitchFamily="2" charset="-122"/>
            </a:endParaRPr>
          </a:p>
        </p:txBody>
      </p:sp>
      <p:sp>
        <p:nvSpPr>
          <p:cNvPr id="21508" name="Rectangle 5"/>
          <p:cNvSpPr>
            <a:spLocks noGrp="1" noChangeArrowheads="1"/>
          </p:cNvSpPr>
          <p:nvPr>
            <p:ph type="body" idx="1"/>
          </p:nvPr>
        </p:nvSpPr>
        <p:spPr>
          <a:xfrm>
            <a:off x="500063" y="1041400"/>
            <a:ext cx="8455025" cy="5699125"/>
          </a:xfrm>
        </p:spPr>
        <p:txBody>
          <a:bodyPr/>
          <a:lstStyle/>
          <a:p>
            <a:pPr eaLnBrk="1" hangingPunct="1"/>
            <a:r>
              <a:rPr lang="en-US" sz="2000" dirty="0" smtClean="0"/>
              <a:t>较大的区块应降低漏失率</a:t>
            </a:r>
            <a:endParaRPr lang="en-US" sz="2000" dirty="0" smtClean="0"/>
          </a:p>
          <a:p>
            <a:pPr lvl="1" eaLnBrk="1" hangingPunct="1"/>
            <a:r>
              <a:rPr lang="en-US" sz="1800" dirty="0" smtClean="0"/>
              <a:t>由于空间局部性</a:t>
            </a:r>
            <a:endParaRPr lang="en-US" sz="1200" dirty="0" smtClean="0"/>
          </a:p>
          <a:p>
            <a:pPr eaLnBrk="1" hangingPunct="1"/>
            <a:r>
              <a:rPr lang="en-US" sz="2000" dirty="0" smtClean="0"/>
              <a:t>但在固定大小的缓存中</a:t>
            </a:r>
            <a:endParaRPr lang="en-US" sz="2000" dirty="0" smtClean="0"/>
          </a:p>
          <a:p>
            <a:pPr lvl="1" eaLnBrk="1" hangingPunct="1"/>
            <a:r>
              <a:rPr lang="en-US" sz="1800" dirty="0" smtClean="0"/>
              <a:t>较大的区块较少的区块</a:t>
            </a:r>
            <a:r>
              <a:rPr lang="en-US" sz="1800" dirty="0" smtClean="0">
                <a:sym typeface="Symbol" panose="05050102010706020507" pitchFamily="18" charset="2"/>
              </a:rPr>
              <a:t/>
            </a:r>
            <a:br>
              <a:rPr lang="en-US" sz="1800" dirty="0" smtClean="0">
                <a:sym typeface="Symbol" panose="05050102010706020507" pitchFamily="18" charset="2"/>
              </a:rPr>
            </a:br>
            <a:r>
              <a:rPr lang="en-US" sz="1800" dirty="0" smtClean="0">
                <a:sym typeface="Symbol" panose="05050102010706020507" pitchFamily="18" charset="2"/>
              </a:rPr>
              <a:t/>
            </a:r>
            <a:endParaRPr lang="en-US" sz="1800" dirty="0" smtClean="0">
              <a:sym typeface="Symbol" panose="05050102010706020507" pitchFamily="18" charset="2"/>
            </a:endParaRPr>
          </a:p>
          <a:p>
            <a:pPr lvl="2" eaLnBrk="1" hangingPunct="1"/>
            <a:r>
              <a:rPr lang="en-US" sz="1800" dirty="0" smtClean="0">
                <a:sym typeface="Symbol" panose="05050102010706020507" pitchFamily="18" charset="2"/>
              </a:rPr>
              <a:t>更多竞争漏检率增加</a:t>
            </a:r>
            <a:br>
              <a:rPr lang="en-US" sz="1800" dirty="0" smtClean="0">
                <a:sym typeface="Symbol" panose="05050102010706020507" pitchFamily="18" charset="2"/>
              </a:rPr>
            </a:br>
            <a:r>
              <a:rPr lang="en-US" sz="1800" dirty="0" smtClean="0">
                <a:sym typeface="Symbol" panose="05050102010706020507" pitchFamily="18" charset="2"/>
              </a:rPr>
              <a:t/>
            </a:r>
            <a:endParaRPr lang="en-US" sz="1800" dirty="0" smtClean="0">
              <a:sym typeface="Symbol" panose="05050102010706020507" pitchFamily="18" charset="2"/>
            </a:endParaRPr>
          </a:p>
          <a:p>
            <a:pPr lvl="1" eaLnBrk="1" hangingPunct="1"/>
            <a:r>
              <a:rPr lang="en-US" sz="1800" dirty="0" smtClean="0">
                <a:sym typeface="Symbol" panose="05050102010706020507" pitchFamily="18" charset="2"/>
              </a:rPr>
              <a:t>较大区块污染</a:t>
            </a:r>
            <a:endParaRPr lang="en-US" sz="1200" dirty="0" smtClean="0">
              <a:sym typeface="Symbol" panose="05050102010706020507" pitchFamily="18" charset="2"/>
            </a:endParaRPr>
          </a:p>
          <a:p>
            <a:pPr eaLnBrk="1" hangingPunct="1"/>
            <a:r>
              <a:rPr lang="en-US" sz="2000" dirty="0" smtClean="0">
                <a:sym typeface="Symbol" panose="05050102010706020507" pitchFamily="18" charset="2"/>
              </a:rPr>
              <a:t>更大的漏失处罚</a:t>
            </a:r>
            <a:endParaRPr lang="en-US" sz="2000" dirty="0" smtClean="0">
              <a:sym typeface="Symbol" panose="05050102010706020507" pitchFamily="18" charset="2"/>
            </a:endParaRPr>
          </a:p>
          <a:p>
            <a:pPr lvl="1" eaLnBrk="1" hangingPunct="1"/>
            <a:r>
              <a:rPr lang="en-US" sz="1800" dirty="0" smtClean="0"/>
              <a:t>较大的数据块需要更多的时间来获取</a:t>
            </a:r>
            <a:r>
              <a:rPr lang="en-US" sz="1800" dirty="0" smtClean="0">
                <a:sym typeface="Symbol" panose="05050102010706020507" pitchFamily="18" charset="2"/>
              </a:rPr>
              <a:t/>
            </a:r>
            <a:endParaRPr lang="en-US" sz="1800" dirty="0" smtClean="0">
              <a:sym typeface="Symbol" panose="05050102010706020507" pitchFamily="18" charset="2"/>
            </a:endParaRPr>
          </a:p>
          <a:p>
            <a:pPr lvl="1" eaLnBrk="1" hangingPunct="1"/>
            <a:r>
              <a:rPr lang="en-US" sz="1800" dirty="0" smtClean="0">
                <a:sym typeface="Symbol" panose="05050102010706020507" pitchFamily="18" charset="2"/>
              </a:rPr>
              <a:t>可覆盖降低漏检率带来的好处</a:t>
            </a:r>
            <a:endParaRPr lang="en-US" sz="1800" dirty="0" smtClean="0">
              <a:sym typeface="Symbol" panose="05050102010706020507" pitchFamily="18" charset="2"/>
            </a:endParaRPr>
          </a:p>
          <a:p>
            <a:pPr lvl="1" eaLnBrk="1" hangingPunct="1"/>
            <a:r>
              <a:rPr lang="en-US" sz="1800" dirty="0" smtClean="0">
                <a:sym typeface="Symbol" panose="05050102010706020507" pitchFamily="18" charset="2"/>
              </a:rPr>
              <a:t>尽早重启和先关键字可以帮助</a:t>
            </a:r>
            <a:endParaRPr lang="en-US" sz="1800" dirty="0" smtClean="0">
              <a:sym typeface="Symbol" panose="05050102010706020507" pitchFamily="18" charset="2"/>
            </a:endParaRPr>
          </a:p>
          <a:p>
            <a:pPr lvl="2" eaLnBrk="1" hangingPunct="1"/>
            <a:r>
              <a:rPr lang="en-US" sz="1600" dirty="0" smtClean="0">
                <a:solidFill>
                  <a:srgbClr val="FF0000"/>
                </a:solidFill>
                <a:sym typeface="Symbol" panose="05050102010706020507" pitchFamily="18" charset="2"/>
              </a:rPr>
              <a:t>早期重启：在返回块中的请求词后立即恢复执行</a:t>
            </a:r>
            <a:r>
              <a:rPr lang="en-US" sz="1600" dirty="0" smtClean="0">
                <a:sym typeface="Symbol" panose="05050102010706020507" pitchFamily="18" charset="2"/>
              </a:rPr>
              <a:t/>
            </a:r>
            <a:endParaRPr lang="en-US" sz="1600" dirty="0" smtClean="0">
              <a:sym typeface="Symbol" panose="05050102010706020507" pitchFamily="18" charset="2"/>
            </a:endParaRPr>
          </a:p>
          <a:p>
            <a:pPr lvl="3" eaLnBrk="1" hangingPunct="1"/>
            <a:r>
              <a:rPr lang="en-US" sz="1600" dirty="0" smtClean="0">
                <a:sym typeface="Symbol" panose="05050102010706020507" pitchFamily="18" charset="2"/>
              </a:rPr>
              <a:t>而不是等待整个区块返回</a:t>
            </a:r>
            <a:endParaRPr lang="en-US" sz="1600" dirty="0" smtClean="0">
              <a:sym typeface="Symbol" panose="05050102010706020507" pitchFamily="18" charset="2"/>
            </a:endParaRPr>
          </a:p>
          <a:p>
            <a:pPr lvl="2" eaLnBrk="1" hangingPunct="1"/>
            <a:r>
              <a:rPr lang="en-US" sz="1600" dirty="0" smtClean="0">
                <a:solidFill>
                  <a:srgbClr val="FF0000"/>
                </a:solidFill>
                <a:sym typeface="Symbol" panose="05050102010706020507" pitchFamily="18" charset="2"/>
              </a:rPr>
              <a:t>关键字优先：组织内存，以便首先传输请求的字</a:t>
            </a:r>
            <a:r>
              <a:rPr lang="en-US" sz="1600" dirty="0" smtClean="0">
                <a:sym typeface="Symbol" panose="05050102010706020507" pitchFamily="18" charset="2"/>
              </a:rPr>
              <a:t/>
            </a:r>
            <a:endParaRPr lang="en-US" sz="1600" dirty="0" smtClean="0">
              <a:sym typeface="Symbol" panose="05050102010706020507" pitchFamily="18" charset="2"/>
            </a:endParaRPr>
          </a:p>
          <a:p>
            <a:pPr lvl="3" eaLnBrk="1" hangingPunct="1"/>
            <a:r>
              <a:rPr lang="en-US" sz="1600" dirty="0" smtClean="0">
                <a:sym typeface="Symbol" panose="05050102010706020507" pitchFamily="18" charset="2"/>
              </a:rPr>
              <a:t>之后转移的区块剩余部分</a:t>
            </a:r>
            <a:endParaRPr lang="en-US" sz="1600" dirty="0" smtClean="0">
              <a:sym typeface="Symbol" panose="05050102010706020507" pitchFamily="18" charset="2"/>
            </a:endParaRPr>
          </a:p>
          <a:p>
            <a:pPr lvl="3" eaLnBrk="1" hangingPunct="1"/>
            <a:r>
              <a:rPr lang="en-US" sz="1600" dirty="0" smtClean="0">
                <a:sym typeface="Symbol" panose="05050102010706020507" pitchFamily="18" charset="2"/>
              </a:rPr>
              <a:t>将地址重定向到块的起始位置</a:t>
            </a:r>
            <a:endParaRPr lang="en-US" sz="1600" dirty="0" smtClean="0">
              <a:sym typeface="Symbol" panose="05050102010706020507" pitchFamily="18" charset="2"/>
            </a:endParaRPr>
          </a:p>
        </p:txBody>
      </p:sp>
      <p:pic>
        <p:nvPicPr>
          <p:cNvPr id="23557" name="Picture 4" descr="f05-08-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929063" y="1500188"/>
            <a:ext cx="5149850" cy="257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50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508">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55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1508">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1508">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508">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50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50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508">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1508">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1508">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508">
                                            <p:txEl>
                                              <p:pRg st="10" end="10"/>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1508">
                                            <p:txEl>
                                              <p:pRg st="11" end="1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1508">
                                            <p:txEl>
                                              <p:pRg st="12" end="12"/>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1508">
                                            <p:txEl>
                                              <p:pRg st="13" end="1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1508">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81766271-B983-4746-BFB0-573504FB8E7C}" type="slidenum">
              <a:rPr lang="en-AU" altLang="zh-CN"/>
            </a:fld>
            <a:endParaRPr lang="en-AU" altLang="zh-CN"/>
          </a:p>
        </p:txBody>
      </p:sp>
      <p:sp>
        <p:nvSpPr>
          <p:cNvPr id="22531" name="Rectangle 4"/>
          <p:cNvSpPr>
            <a:spLocks noGrp="1" noChangeArrowheads="1"/>
          </p:cNvSpPr>
          <p:nvPr>
            <p:ph type="title"/>
          </p:nvPr>
        </p:nvSpPr>
        <p:spPr/>
        <p:txBody>
          <a:bodyPr/>
          <a:lstStyle/>
          <a:p>
            <a:pPr eaLnBrk="1" hangingPunct="1"/>
            <a:r>
              <a:rPr lang="en-US" smtClean="0"/>
              <a:t>缓存未命中</a:t>
            </a:r>
            <a:endParaRPr lang="en-AU" altLang="zh-CN" smtClean="0">
              <a:ea typeface="宋体" panose="02010600030101010101" pitchFamily="2" charset="-122"/>
            </a:endParaRPr>
          </a:p>
        </p:txBody>
      </p:sp>
      <p:sp>
        <p:nvSpPr>
          <p:cNvPr id="22532" name="Rectangle 5"/>
          <p:cNvSpPr>
            <a:spLocks noGrp="1" noChangeArrowheads="1"/>
          </p:cNvSpPr>
          <p:nvPr>
            <p:ph type="body" idx="1"/>
          </p:nvPr>
        </p:nvSpPr>
        <p:spPr/>
        <p:txBody>
          <a:bodyPr/>
          <a:lstStyle/>
          <a:p>
            <a:pPr eaLnBrk="1" hangingPunct="1"/>
            <a:r>
              <a:rPr lang="en-US" smtClean="0"/>
              <a:t>缓存命中后，CPU继续正常运行</a:t>
            </a:r>
            <a:endParaRPr lang="en-US" smtClean="0"/>
          </a:p>
          <a:p>
            <a:pPr eaLnBrk="1" hangingPunct="1"/>
            <a:r>
              <a:rPr lang="en-US" smtClean="0"/>
              <a:t>缓存未命中</a:t>
            </a:r>
            <a:endParaRPr lang="en-US" smtClean="0"/>
          </a:p>
          <a:p>
            <a:pPr lvl="1" eaLnBrk="1" hangingPunct="1"/>
            <a:r>
              <a:rPr lang="en-US" smtClean="0"/>
              <a:t>停止CPU流水线</a:t>
            </a:r>
            <a:endParaRPr lang="en-US" smtClean="0"/>
          </a:p>
          <a:p>
            <a:pPr lvl="2" eaLnBrk="1" hangingPunct="1"/>
            <a:r>
              <a:rPr lang="en-US" smtClean="0"/>
              <a:t>而不是需要保存上下文的中断</a:t>
            </a:r>
            <a:endParaRPr lang="en-US" smtClean="0"/>
          </a:p>
          <a:p>
            <a:pPr lvl="1" eaLnBrk="1" hangingPunct="1"/>
            <a:r>
              <a:rPr lang="en-US" smtClean="0"/>
              <a:t>从下一级别层次结构中提取块</a:t>
            </a:r>
            <a:endParaRPr lang="en-US" smtClean="0"/>
          </a:p>
          <a:p>
            <a:pPr lvl="1" eaLnBrk="1" hangingPunct="1"/>
            <a:r>
              <a:rPr lang="en-US" smtClean="0"/>
              <a:t>指令缓存未命中</a:t>
            </a:r>
            <a:endParaRPr lang="en-US" smtClean="0"/>
          </a:p>
          <a:p>
            <a:pPr lvl="2" eaLnBrk="1" hangingPunct="1"/>
            <a:r>
              <a:rPr lang="en-US" smtClean="0"/>
              <a:t>重新启动指令获取</a:t>
            </a:r>
            <a:endParaRPr lang="en-US" smtClean="0"/>
          </a:p>
          <a:p>
            <a:pPr lvl="1" eaLnBrk="1" hangingPunct="1"/>
            <a:r>
              <a:rPr lang="en-US" smtClean="0"/>
              <a:t>数据缓存未命中</a:t>
            </a:r>
            <a:endParaRPr lang="en-US" smtClean="0"/>
          </a:p>
          <a:p>
            <a:pPr lvl="2" eaLnBrk="1" hangingPunct="1"/>
            <a:r>
              <a:rPr lang="en-US" smtClean="0"/>
              <a:t>完整数据访问</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53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53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53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532">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2532">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2532">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253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81C003BF-B0F0-43BB-9AF6-A6B3AC3C2CDC}" type="slidenum">
              <a:rPr lang="en-AU" altLang="zh-CN"/>
            </a:fld>
            <a:endParaRPr lang="en-AU" altLang="zh-CN"/>
          </a:p>
        </p:txBody>
      </p:sp>
      <p:sp>
        <p:nvSpPr>
          <p:cNvPr id="5123" name="Rectangle 4"/>
          <p:cNvSpPr>
            <a:spLocks noGrp="1" noChangeArrowheads="1"/>
          </p:cNvSpPr>
          <p:nvPr>
            <p:ph type="title"/>
          </p:nvPr>
        </p:nvSpPr>
        <p:spPr/>
        <p:txBody>
          <a:bodyPr/>
          <a:lstStyle/>
          <a:p>
            <a:pPr eaLnBrk="1" hangingPunct="1"/>
            <a:r>
              <a:rPr lang="en-US" smtClean="0"/>
              <a:t>局部性原则</a:t>
            </a:r>
            <a:endParaRPr lang="en-AU" altLang="zh-CN" smtClean="0">
              <a:ea typeface="宋体" panose="02010600030101010101" pitchFamily="2" charset="-122"/>
            </a:endParaRPr>
          </a:p>
        </p:txBody>
      </p:sp>
      <p:sp>
        <p:nvSpPr>
          <p:cNvPr id="7172" name="Rectangle 5"/>
          <p:cNvSpPr>
            <a:spLocks noGrp="1" noChangeArrowheads="1"/>
          </p:cNvSpPr>
          <p:nvPr>
            <p:ph type="body" idx="1"/>
          </p:nvPr>
        </p:nvSpPr>
        <p:spPr/>
        <p:txBody>
          <a:bodyPr/>
          <a:lstStyle/>
          <a:p>
            <a:pPr eaLnBrk="1" hangingPunct="1"/>
            <a:r>
              <a:rPr lang="en-US" smtClean="0"/>
              <a:t>程序任何时候都只能访问其地址空间的一小部分</a:t>
            </a:r>
            <a:endParaRPr lang="en-US" smtClean="0"/>
          </a:p>
          <a:p>
            <a:pPr eaLnBrk="1" hangingPunct="1"/>
            <a:r>
              <a:rPr lang="en-US" smtClean="0">
                <a:solidFill>
                  <a:srgbClr val="FF0000"/>
                </a:solidFill>
              </a:rPr>
              <a:t>时间局部性</a:t>
            </a:r>
            <a:endParaRPr lang="en-US" smtClean="0">
              <a:solidFill>
                <a:srgbClr val="FF0000"/>
              </a:solidFill>
            </a:endParaRPr>
          </a:p>
          <a:p>
            <a:pPr lvl="1" eaLnBrk="1" hangingPunct="1"/>
            <a:r>
              <a:rPr lang="en-US" smtClean="0"/>
              <a:t>最近访问过的项目很可能很快再次访问</a:t>
            </a:r>
            <a:endParaRPr lang="en-US" smtClean="0"/>
          </a:p>
          <a:p>
            <a:pPr lvl="1" eaLnBrk="1" hangingPunct="1"/>
            <a:r>
              <a:rPr lang="en-US" smtClean="0"/>
              <a:t>例如循环中的指令、自变量</a:t>
            </a:r>
            <a:endParaRPr lang="en-US" smtClean="0"/>
          </a:p>
          <a:p>
            <a:pPr eaLnBrk="1" hangingPunct="1"/>
            <a:r>
              <a:rPr lang="en-US" smtClean="0">
                <a:solidFill>
                  <a:srgbClr val="FF0000"/>
                </a:solidFill>
              </a:rPr>
              <a:t>空间局部性</a:t>
            </a:r>
            <a:endParaRPr lang="en-US" smtClean="0">
              <a:solidFill>
                <a:srgbClr val="FF0000"/>
              </a:solidFill>
            </a:endParaRPr>
          </a:p>
          <a:p>
            <a:pPr lvl="1" eaLnBrk="1" hangingPunct="1"/>
            <a:r>
              <a:rPr lang="en-US" smtClean="0"/>
              <a:t>最近访问过的项目很可能很快就会被访问</a:t>
            </a:r>
            <a:endParaRPr lang="en-US" smtClean="0"/>
          </a:p>
          <a:p>
            <a:pPr lvl="1" eaLnBrk="1" hangingPunct="1"/>
            <a:r>
              <a:rPr lang="en-US" smtClean="0"/>
              <a:t>例如，顺序指令访问、数组数据</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17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17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17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17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17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17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3F3C9DD5-15DE-47FE-9711-E8194D71B554}" type="slidenum">
              <a:rPr lang="en-AU" altLang="zh-CN"/>
            </a:fld>
            <a:endParaRPr lang="en-AU" altLang="zh-CN"/>
          </a:p>
        </p:txBody>
      </p:sp>
      <p:sp>
        <p:nvSpPr>
          <p:cNvPr id="23555" name="Rectangle 4"/>
          <p:cNvSpPr>
            <a:spLocks noGrp="1" noChangeArrowheads="1"/>
          </p:cNvSpPr>
          <p:nvPr>
            <p:ph type="title"/>
          </p:nvPr>
        </p:nvSpPr>
        <p:spPr/>
        <p:txBody>
          <a:bodyPr/>
          <a:lstStyle/>
          <a:p>
            <a:pPr eaLnBrk="1" hangingPunct="1"/>
            <a:r>
              <a:rPr lang="en-US" smtClean="0"/>
              <a:t>处理缓存写入</a:t>
            </a:r>
            <a:endParaRPr lang="en-AU" altLang="zh-CN" smtClean="0">
              <a:ea typeface="宋体" panose="02010600030101010101" pitchFamily="2" charset="-122"/>
            </a:endParaRPr>
          </a:p>
        </p:txBody>
      </p:sp>
      <p:sp>
        <p:nvSpPr>
          <p:cNvPr id="23556" name="Rectangle 5"/>
          <p:cNvSpPr>
            <a:spLocks noGrp="1" noChangeArrowheads="1"/>
          </p:cNvSpPr>
          <p:nvPr>
            <p:ph type="body" idx="1"/>
          </p:nvPr>
        </p:nvSpPr>
        <p:spPr/>
        <p:txBody>
          <a:bodyPr/>
          <a:lstStyle/>
          <a:p>
            <a:pPr eaLnBrk="1" hangingPunct="1">
              <a:lnSpc>
                <a:spcPct val="90000"/>
              </a:lnSpc>
            </a:pPr>
            <a:r>
              <a:rPr lang="en-US" sz="2800" smtClean="0"/>
              <a:t>在数据写入命中时，只需更新缓存中的块</a:t>
            </a:r>
            <a:endParaRPr lang="en-US" sz="2800" smtClean="0"/>
          </a:p>
          <a:p>
            <a:pPr lvl="1" eaLnBrk="1" hangingPunct="1">
              <a:lnSpc>
                <a:spcPct val="90000"/>
              </a:lnSpc>
            </a:pPr>
            <a:r>
              <a:rPr lang="en-US" sz="2400" smtClean="0"/>
              <a:t>但是缓存和内存将会不一致</a:t>
            </a:r>
            <a:endParaRPr lang="en-US" sz="2400" smtClean="0"/>
          </a:p>
          <a:p>
            <a:pPr eaLnBrk="1" hangingPunct="1">
              <a:lnSpc>
                <a:spcPct val="90000"/>
              </a:lnSpc>
            </a:pPr>
            <a:r>
              <a:rPr lang="en-US" sz="2800" smtClean="0">
                <a:solidFill>
                  <a:srgbClr val="FF0000"/>
                </a:solidFill>
              </a:rPr>
              <a:t>写入：同时更新内存</a:t>
            </a:r>
            <a:r>
              <a:rPr lang="en-US" sz="2800" smtClean="0"/>
              <a:t/>
            </a:r>
            <a:endParaRPr lang="en-US" sz="2800" smtClean="0"/>
          </a:p>
          <a:p>
            <a:pPr eaLnBrk="1" hangingPunct="1">
              <a:lnSpc>
                <a:spcPct val="90000"/>
              </a:lnSpc>
            </a:pPr>
            <a:r>
              <a:rPr lang="en-US" sz="2800" smtClean="0"/>
              <a:t>但是制作需要更长的时间</a:t>
            </a:r>
            <a:endParaRPr lang="en-US" sz="2800" smtClean="0"/>
          </a:p>
          <a:p>
            <a:pPr lvl="1" eaLnBrk="1" hangingPunct="1">
              <a:lnSpc>
                <a:spcPct val="90000"/>
              </a:lnSpc>
            </a:pPr>
            <a:r>
              <a:rPr lang="en-US" sz="2400" smtClean="0"/>
              <a:t>例如，如果基础CPI为1，那么10%的指令是存储指令，写入内存需要100个周期。</a:t>
            </a:r>
            <a:endParaRPr lang="en-US" sz="2400" smtClean="0"/>
          </a:p>
          <a:p>
            <a:pPr lvl="2" eaLnBrk="1" hangingPunct="1">
              <a:lnSpc>
                <a:spcPct val="90000"/>
              </a:lnSpc>
            </a:pPr>
            <a:r>
              <a:rPr lang="en-US" sz="2000" smtClean="0"/>
              <a:t>有效CPI=1+0.1×100=11</a:t>
            </a:r>
            <a:endParaRPr lang="en-US" sz="2000" smtClean="0"/>
          </a:p>
          <a:p>
            <a:pPr eaLnBrk="1" hangingPunct="1">
              <a:lnSpc>
                <a:spcPct val="90000"/>
              </a:lnSpc>
            </a:pPr>
            <a:r>
              <a:rPr lang="en-US" sz="2800" smtClean="0"/>
              <a:t>解决方案：写入缓冲区</a:t>
            </a:r>
            <a:r>
              <a:rPr lang="en-US" sz="2800" smtClean="0">
                <a:solidFill>
                  <a:srgbClr val="FF0000"/>
                </a:solidFill>
              </a:rPr>
              <a:t/>
            </a:r>
            <a:endParaRPr lang="en-US" sz="2800" smtClean="0">
              <a:solidFill>
                <a:srgbClr val="FF0000"/>
              </a:solidFill>
            </a:endParaRPr>
          </a:p>
          <a:p>
            <a:pPr lvl="1" eaLnBrk="1" hangingPunct="1">
              <a:lnSpc>
                <a:spcPct val="90000"/>
              </a:lnSpc>
            </a:pPr>
            <a:r>
              <a:rPr lang="en-US" sz="2400" smtClean="0"/>
              <a:t>保留要写入内存的数据</a:t>
            </a:r>
            <a:endParaRPr lang="en-US" sz="2400" smtClean="0"/>
          </a:p>
          <a:p>
            <a:pPr lvl="1" eaLnBrk="1" hangingPunct="1">
              <a:lnSpc>
                <a:spcPct val="90000"/>
              </a:lnSpc>
            </a:pPr>
            <a:r>
              <a:rPr lang="en-US" sz="2400" smtClean="0"/>
              <a:t>CPU立即继续运行</a:t>
            </a:r>
            <a:endParaRPr lang="en-US" sz="2400" smtClean="0"/>
          </a:p>
          <a:p>
            <a:pPr lvl="2" eaLnBrk="1" hangingPunct="1">
              <a:lnSpc>
                <a:spcPct val="90000"/>
              </a:lnSpc>
            </a:pPr>
            <a:r>
              <a:rPr lang="en-US" sz="2000" smtClean="0"/>
              <a:t>只有在写入缓冲区已满时才进行写入操作</a:t>
            </a:r>
            <a:endParaRPr lang="en-US" sz="200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55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556">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355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556">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556">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556">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556">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355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7DF48BF8-F5C4-49BE-9078-A2AD4CC9556F}" type="slidenum">
              <a:rPr lang="en-AU" altLang="zh-CN"/>
            </a:fld>
            <a:endParaRPr lang="en-AU" altLang="zh-CN"/>
          </a:p>
        </p:txBody>
      </p:sp>
      <p:sp>
        <p:nvSpPr>
          <p:cNvPr id="24579" name="Rectangle 4"/>
          <p:cNvSpPr>
            <a:spLocks noGrp="1" noChangeArrowheads="1"/>
          </p:cNvSpPr>
          <p:nvPr>
            <p:ph type="title"/>
          </p:nvPr>
        </p:nvSpPr>
        <p:spPr/>
        <p:txBody>
          <a:bodyPr/>
          <a:lstStyle/>
          <a:p>
            <a:pPr eaLnBrk="1" hangingPunct="1"/>
            <a:r>
              <a:rPr lang="en-US" smtClean="0"/>
              <a:t>回写</a:t>
            </a:r>
            <a:endParaRPr lang="en-AU" altLang="zh-CN" smtClean="0">
              <a:ea typeface="宋体" panose="02010600030101010101" pitchFamily="2" charset="-122"/>
            </a:endParaRPr>
          </a:p>
        </p:txBody>
      </p:sp>
      <p:sp>
        <p:nvSpPr>
          <p:cNvPr id="24580" name="Rectangle 5"/>
          <p:cNvSpPr>
            <a:spLocks noGrp="1" noChangeArrowheads="1"/>
          </p:cNvSpPr>
          <p:nvPr>
            <p:ph type="body" idx="1"/>
          </p:nvPr>
        </p:nvSpPr>
        <p:spPr/>
        <p:txBody>
          <a:bodyPr/>
          <a:lstStyle/>
          <a:p>
            <a:pPr eaLnBrk="1" hangingPunct="1"/>
            <a:r>
              <a:rPr lang="en-US" dirty="0" smtClean="0"/>
              <a:t>替代解决方案：在数据写入命中时，仅更新缓存中的块</a:t>
            </a:r>
            <a:endParaRPr lang="en-US" dirty="0" smtClean="0"/>
          </a:p>
          <a:p>
            <a:pPr lvl="1" eaLnBrk="1" hangingPunct="1"/>
            <a:r>
              <a:rPr lang="en-US" dirty="0" smtClean="0"/>
              <a:t>跟踪每个区块是否脏</a:t>
            </a:r>
            <a:r>
              <a:rPr lang="en-US" dirty="0" smtClean="0">
                <a:solidFill>
                  <a:srgbClr val="FF0000"/>
                </a:solidFill>
              </a:rPr>
              <a:t/>
            </a:r>
            <a:endParaRPr lang="en-US" dirty="0" smtClean="0">
              <a:solidFill>
                <a:srgbClr val="FF0000"/>
              </a:solidFill>
            </a:endParaRPr>
          </a:p>
          <a:p>
            <a:pPr eaLnBrk="1" hangingPunct="1"/>
            <a:r>
              <a:rPr lang="en-US" dirty="0" smtClean="0"/>
              <a:t>替换脏块时</a:t>
            </a:r>
            <a:r>
              <a:rPr lang="en-US" dirty="0" smtClean="0">
                <a:solidFill>
                  <a:srgbClr val="FF0000"/>
                </a:solidFill>
              </a:rPr>
              <a:t/>
            </a:r>
            <a:r>
              <a:rPr lang="en-US" dirty="0" smtClean="0"/>
              <a:t/>
            </a:r>
            <a:endParaRPr lang="en-US" dirty="0" smtClean="0"/>
          </a:p>
          <a:p>
            <a:pPr lvl="1" eaLnBrk="1" hangingPunct="1"/>
            <a:r>
              <a:rPr lang="en-US" dirty="0" smtClean="0"/>
              <a:t>将其写回内存</a:t>
            </a:r>
            <a:endParaRPr lang="en-US" dirty="0" smtClean="0"/>
          </a:p>
          <a:p>
            <a:pPr lvl="1" eaLnBrk="1" hangingPunct="1"/>
            <a:r>
              <a:rPr lang="en-US" dirty="0" smtClean="0"/>
              <a:t>可以使用写缓冲区，使替换块先被读取</a:t>
            </a:r>
            <a:endParaRPr lang="en-US" dirty="0" smtClean="0"/>
          </a:p>
          <a:p>
            <a:pPr lvl="2" eaLnBrk="1" hangingPunct="1"/>
            <a:r>
              <a:rPr lang="en-US" dirty="0" smtClean="0"/>
              <a:t>无需等待块被写入内存</a:t>
            </a:r>
            <a:endParaRPr lang="en-AU" altLang="zh-CN" dirty="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80">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580">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580">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58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54FACF8-9E34-4EF2-ACAC-E280CBC8CE6F}" type="slidenum">
              <a:rPr lang="en-AU" altLang="zh-CN"/>
            </a:fld>
            <a:endParaRPr lang="en-AU" altLang="zh-CN"/>
          </a:p>
        </p:txBody>
      </p:sp>
      <p:sp>
        <p:nvSpPr>
          <p:cNvPr id="25603" name="Rectangle 4"/>
          <p:cNvSpPr>
            <a:spLocks noGrp="1" noChangeArrowheads="1"/>
          </p:cNvSpPr>
          <p:nvPr>
            <p:ph type="title"/>
          </p:nvPr>
        </p:nvSpPr>
        <p:spPr/>
        <p:txBody>
          <a:bodyPr/>
          <a:lstStyle/>
          <a:p>
            <a:pPr eaLnBrk="1" hangingPunct="1"/>
            <a:r>
              <a:rPr lang="en-US" smtClean="0"/>
              <a:t>分配资源</a:t>
            </a:r>
            <a:endParaRPr lang="en-AU" altLang="zh-CN" smtClean="0">
              <a:ea typeface="宋体" panose="02010600030101010101" pitchFamily="2" charset="-122"/>
            </a:endParaRPr>
          </a:p>
        </p:txBody>
      </p:sp>
      <p:sp>
        <p:nvSpPr>
          <p:cNvPr id="25604" name="Rectangle 5"/>
          <p:cNvSpPr>
            <a:spLocks noGrp="1" noChangeArrowheads="1"/>
          </p:cNvSpPr>
          <p:nvPr>
            <p:ph type="body" idx="1"/>
          </p:nvPr>
        </p:nvSpPr>
        <p:spPr/>
        <p:txBody>
          <a:bodyPr/>
          <a:lstStyle/>
          <a:p>
            <a:pPr eaLnBrk="1" hangingPunct="1"/>
            <a:r>
              <a:rPr lang="en-US" smtClean="0"/>
              <a:t>发生写入未命中时应该执行什么操作？</a:t>
            </a:r>
            <a:endParaRPr lang="en-US" smtClean="0"/>
          </a:p>
          <a:p>
            <a:pPr eaLnBrk="1" hangingPunct="1"/>
            <a:r>
              <a:rPr lang="en-US" smtClean="0"/>
              <a:t>写入的替代方法</a:t>
            </a:r>
            <a:endParaRPr lang="en-US" smtClean="0"/>
          </a:p>
          <a:p>
            <a:pPr lvl="1" eaLnBrk="1" hangingPunct="1"/>
            <a:r>
              <a:rPr lang="en-US" sz="2400" smtClean="0"/>
              <a:t>发生未命中时的分配：获取数据块，用单词覆盖该块的适当部分</a:t>
            </a:r>
            <a:endParaRPr lang="en-US" sz="2400" smtClean="0"/>
          </a:p>
          <a:p>
            <a:pPr lvl="1" eaLnBrk="1" hangingPunct="1"/>
            <a:r>
              <a:rPr lang="en-US" sz="2400" smtClean="0"/>
              <a:t>写“不要取块”</a:t>
            </a:r>
            <a:endParaRPr lang="en-US" sz="2400" smtClean="0"/>
          </a:p>
          <a:p>
            <a:pPr lvl="2" eaLnBrk="1" hangingPunct="1"/>
            <a:r>
              <a:rPr lang="en-US" smtClean="0"/>
              <a:t>Aka的写入分配</a:t>
            </a:r>
            <a:endParaRPr lang="en-US" smtClean="0"/>
          </a:p>
          <a:p>
            <a:pPr lvl="2" eaLnBrk="1" hangingPunct="1"/>
            <a:r>
              <a:rPr lang="en-US" smtClean="0"/>
              <a:t>因为程序通常不需要立即读取或访问数据就可以写入整个数据块（例如，当操作系统清零内存页时）</a:t>
            </a:r>
            <a:endParaRPr lang="en-US" smtClean="0"/>
          </a:p>
          <a:p>
            <a:pPr eaLnBrk="1" hangingPunct="1"/>
            <a:r>
              <a:rPr lang="en-US" smtClean="0"/>
              <a:t>回写替代方案</a:t>
            </a:r>
            <a:endParaRPr lang="en-US" smtClean="0"/>
          </a:p>
          <a:p>
            <a:pPr lvl="1" eaLnBrk="1" hangingPunct="1"/>
            <a:r>
              <a:rPr lang="en-US" sz="2400" smtClean="0"/>
              <a:t>通常获取块</a:t>
            </a:r>
            <a:endParaRPr lang="en-AU" altLang="zh-CN" sz="240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60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60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60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60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560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604">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60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9215A7B6-B065-468E-B618-D491C420C979}" type="slidenum">
              <a:rPr lang="en-AU" altLang="zh-CN"/>
            </a:fld>
            <a:endParaRPr lang="en-AU" altLang="zh-CN"/>
          </a:p>
        </p:txBody>
      </p:sp>
      <p:sp>
        <p:nvSpPr>
          <p:cNvPr id="26627" name="Rectangle 2"/>
          <p:cNvSpPr>
            <a:spLocks noGrp="1" noChangeArrowheads="1"/>
          </p:cNvSpPr>
          <p:nvPr>
            <p:ph type="title"/>
          </p:nvPr>
        </p:nvSpPr>
        <p:spPr/>
        <p:txBody>
          <a:bodyPr/>
          <a:lstStyle/>
          <a:p>
            <a:pPr eaLnBrk="1" hangingPunct="1"/>
            <a:r>
              <a:rPr lang="en-AU" altLang="zh-CN" dirty="0" smtClean="0">
                <a:ea typeface="宋体" panose="02010600030101010101" pitchFamily="2" charset="-122"/>
              </a:rPr>
              <a:t>示例：Intrinsity FastMATH</a:t>
            </a:r>
            <a:r>
              <a:rPr lang="en-AU" altLang="zh-CN" dirty="0" err="1" smtClean="0">
                <a:ea typeface="宋体" panose="02010600030101010101" pitchFamily="2" charset="-122"/>
              </a:rPr>
              <a:t/>
            </a:r>
            <a:r>
              <a:rPr lang="en-AU" altLang="zh-CN" dirty="0" smtClean="0">
                <a:ea typeface="宋体" panose="02010600030101010101" pitchFamily="2" charset="-122"/>
              </a:rPr>
              <a:t/>
            </a:r>
            <a:r>
              <a:rPr lang="en-AU" altLang="zh-CN" dirty="0" err="1" smtClean="0">
                <a:ea typeface="宋体" panose="02010600030101010101" pitchFamily="2" charset="-122"/>
              </a:rPr>
              <a:t/>
            </a:r>
            <a:endParaRPr lang="en-AU" altLang="zh-CN" dirty="0" smtClean="0">
              <a:ea typeface="宋体" panose="02010600030101010101" pitchFamily="2" charset="-122"/>
            </a:endParaRPr>
          </a:p>
        </p:txBody>
      </p:sp>
      <p:sp>
        <p:nvSpPr>
          <p:cNvPr id="26628" name="Rectangle 3"/>
          <p:cNvSpPr>
            <a:spLocks noGrp="1" noChangeArrowheads="1"/>
          </p:cNvSpPr>
          <p:nvPr>
            <p:ph type="body" idx="1"/>
          </p:nvPr>
        </p:nvSpPr>
        <p:spPr/>
        <p:txBody>
          <a:bodyPr/>
          <a:lstStyle/>
          <a:p>
            <a:pPr eaLnBrk="1" hangingPunct="1">
              <a:lnSpc>
                <a:spcPct val="90000"/>
              </a:lnSpc>
            </a:pPr>
            <a:r>
              <a:rPr lang="en-AU" altLang="zh-CN" smtClean="0">
                <a:ea typeface="宋体" panose="02010600030101010101" pitchFamily="2" charset="-122"/>
              </a:rPr>
              <a:t>嵌入式MIPS处理器</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12级管道</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每个周期的指令和数据访问</a:t>
            </a:r>
            <a:endParaRPr lang="en-AU" altLang="zh-CN" smtClean="0">
              <a:ea typeface="宋体" panose="02010600030101010101" pitchFamily="2" charset="-122"/>
            </a:endParaRPr>
          </a:p>
          <a:p>
            <a:pPr eaLnBrk="1" hangingPunct="1">
              <a:lnSpc>
                <a:spcPct val="90000"/>
              </a:lnSpc>
            </a:pPr>
            <a:r>
              <a:rPr lang="en-AU" altLang="zh-CN" smtClean="0">
                <a:solidFill>
                  <a:schemeClr val="tx2"/>
                </a:solidFill>
                <a:ea typeface="宋体" panose="02010600030101010101" pitchFamily="2" charset="-122"/>
              </a:rPr>
              <a:t>分段缓存：将I缓存和D缓存分开</a:t>
            </a:r>
            <a:r>
              <a:rPr lang="en-AU" altLang="zh-CN" smtClean="0">
                <a:ea typeface="宋体" panose="02010600030101010101" pitchFamily="2" charset="-122"/>
              </a:rPr>
              <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每个16KB：256个块×16个字/块</a:t>
            </a:r>
            <a:r>
              <a:rPr lang="en-US" smtClean="0">
                <a:cs typeface="Arial" panose="020B0604020202020204" pitchFamily="34" charset="0"/>
              </a:rPr>
              <a:t/>
            </a:r>
            <a:r>
              <a:rPr lang="en-AU" altLang="zh-CN" smtClean="0">
                <a:ea typeface="宋体" panose="02010600030101010101" pitchFamily="2" charset="-122"/>
              </a:rPr>
              <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D-cache：直写或回写</a:t>
            </a:r>
            <a:endParaRPr lang="en-AU" altLang="zh-CN" smtClean="0">
              <a:ea typeface="宋体" panose="02010600030101010101" pitchFamily="2" charset="-122"/>
            </a:endParaRPr>
          </a:p>
          <a:p>
            <a:pPr lvl="2" eaLnBrk="1" hangingPunct="1">
              <a:lnSpc>
                <a:spcPct val="90000"/>
              </a:lnSpc>
            </a:pPr>
            <a:r>
              <a:rPr lang="en-AU" altLang="zh-CN" smtClean="0">
                <a:ea typeface="宋体" panose="02010600030101010101" pitchFamily="2" charset="-122"/>
              </a:rPr>
              <a:t>操作系统决定在应用程序中使用哪一个</a:t>
            </a:r>
            <a:endParaRPr lang="en-AU" altLang="zh-CN" smtClean="0">
              <a:ea typeface="宋体" panose="02010600030101010101" pitchFamily="2" charset="-122"/>
            </a:endParaRPr>
          </a:p>
          <a:p>
            <a:pPr eaLnBrk="1" hangingPunct="1">
              <a:lnSpc>
                <a:spcPct val="90000"/>
              </a:lnSpc>
            </a:pPr>
            <a:r>
              <a:rPr lang="en-AU" altLang="zh-CN" smtClean="0">
                <a:ea typeface="宋体" panose="02010600030101010101" pitchFamily="2" charset="-122"/>
              </a:rPr>
              <a:t>SPEC2000漏检率</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I-缓存：0.4%</a:t>
            </a:r>
            <a:r>
              <a:rPr lang="en-AU" altLang="zh-CN" smtClean="0">
                <a:solidFill>
                  <a:srgbClr val="FF0000"/>
                </a:solidFill>
                <a:ea typeface="宋体" panose="02010600030101010101" pitchFamily="2" charset="-122"/>
              </a:rPr>
              <a:t/>
            </a:r>
            <a:endParaRPr lang="en-AU" altLang="zh-CN" smtClean="0">
              <a:solidFill>
                <a:srgbClr val="FF0000"/>
              </a:solidFill>
              <a:ea typeface="宋体" panose="02010600030101010101" pitchFamily="2" charset="-122"/>
            </a:endParaRPr>
          </a:p>
          <a:p>
            <a:pPr lvl="1" eaLnBrk="1" hangingPunct="1">
              <a:lnSpc>
                <a:spcPct val="90000"/>
              </a:lnSpc>
            </a:pPr>
            <a:r>
              <a:rPr lang="en-AU" altLang="zh-CN" smtClean="0">
                <a:ea typeface="宋体" panose="02010600030101010101" pitchFamily="2" charset="-122"/>
              </a:rPr>
              <a:t>D缓存：11.4%</a:t>
            </a:r>
            <a:r>
              <a:rPr lang="en-AU" altLang="zh-CN" smtClean="0">
                <a:solidFill>
                  <a:srgbClr val="FF0000"/>
                </a:solidFill>
                <a:ea typeface="宋体" panose="02010600030101010101" pitchFamily="2" charset="-122"/>
              </a:rPr>
              <a:t/>
            </a:r>
            <a:endParaRPr lang="en-AU" altLang="zh-CN" smtClean="0">
              <a:solidFill>
                <a:srgbClr val="FF0000"/>
              </a:solidFill>
              <a:ea typeface="宋体" panose="02010600030101010101" pitchFamily="2" charset="-122"/>
            </a:endParaRPr>
          </a:p>
          <a:p>
            <a:pPr lvl="1" eaLnBrk="1" hangingPunct="1">
              <a:lnSpc>
                <a:spcPct val="90000"/>
              </a:lnSpc>
            </a:pPr>
            <a:r>
              <a:rPr lang="en-AU" altLang="zh-CN" smtClean="0">
                <a:ea typeface="宋体" panose="02010600030101010101" pitchFamily="2" charset="-122"/>
              </a:rPr>
              <a:t>加权平均值：3.2%</a:t>
            </a:r>
            <a:r>
              <a:rPr lang="en-AU" altLang="zh-CN" smtClean="0">
                <a:solidFill>
                  <a:srgbClr val="FF0000"/>
                </a:solidFill>
                <a:ea typeface="宋体" panose="02010600030101010101" pitchFamily="2" charset="-122"/>
              </a:rPr>
              <a:t/>
            </a:r>
            <a:endParaRPr lang="en-AU" altLang="zh-CN" smtClean="0">
              <a:solidFill>
                <a:srgbClr val="FF0000"/>
              </a:solidFill>
              <a:ea typeface="宋体" panose="02010600030101010101" pitchFamily="2" charset="-122"/>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AC0DBD6D-20A2-4D89-B858-4F6EF0F414CD}" type="slidenum">
              <a:rPr lang="en-AU" altLang="zh-CN"/>
            </a:fld>
            <a:endParaRPr lang="en-AU" altLang="zh-CN"/>
          </a:p>
        </p:txBody>
      </p:sp>
      <p:sp>
        <p:nvSpPr>
          <p:cNvPr id="27651"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示例：Intrinsity FastMATH</a:t>
            </a:r>
            <a:endParaRPr lang="en-AU" altLang="zh-CN" smtClean="0">
              <a:ea typeface="宋体" panose="02010600030101010101" pitchFamily="2" charset="-122"/>
            </a:endParaRPr>
          </a:p>
        </p:txBody>
      </p:sp>
      <p:pic>
        <p:nvPicPr>
          <p:cNvPr id="27652" name="Picture 4" descr="f05-09-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27088" y="1196975"/>
            <a:ext cx="7975600" cy="505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418FE03E-2B63-4DAB-A94C-44AA8BFCAD79}" type="slidenum">
              <a:rPr lang="en-AU" altLang="zh-CN"/>
            </a:fld>
            <a:endParaRPr lang="en-AU" altLang="zh-CN"/>
          </a:p>
        </p:txBody>
      </p:sp>
      <p:sp>
        <p:nvSpPr>
          <p:cNvPr id="28675" name="Rectangle 4"/>
          <p:cNvSpPr>
            <a:spLocks noGrp="1" noChangeArrowheads="1"/>
          </p:cNvSpPr>
          <p:nvPr>
            <p:ph type="title"/>
          </p:nvPr>
        </p:nvSpPr>
        <p:spPr>
          <a:xfrm>
            <a:off x="684213" y="206375"/>
            <a:ext cx="8259762" cy="701675"/>
          </a:xfrm>
        </p:spPr>
        <p:txBody>
          <a:bodyPr/>
          <a:lstStyle/>
          <a:p>
            <a:pPr eaLnBrk="1" hangingPunct="1"/>
            <a:r>
              <a:rPr lang="en-US" sz="4000" smtClean="0"/>
              <a:t>主存储器支持的缓存</a:t>
            </a:r>
            <a:endParaRPr lang="en-AU" altLang="zh-CN" sz="4000" smtClean="0">
              <a:ea typeface="宋体" panose="02010600030101010101" pitchFamily="2" charset="-122"/>
            </a:endParaRPr>
          </a:p>
        </p:txBody>
      </p:sp>
      <p:sp>
        <p:nvSpPr>
          <p:cNvPr id="30724" name="Rectangle 5"/>
          <p:cNvSpPr>
            <a:spLocks noGrp="1" noChangeArrowheads="1"/>
          </p:cNvSpPr>
          <p:nvPr>
            <p:ph type="body" idx="1"/>
          </p:nvPr>
        </p:nvSpPr>
        <p:spPr/>
        <p:txBody>
          <a:bodyPr/>
          <a:lstStyle/>
          <a:p>
            <a:pPr eaLnBrk="1" hangingPunct="1">
              <a:lnSpc>
                <a:spcPct val="90000"/>
              </a:lnSpc>
            </a:pPr>
            <a:r>
              <a:rPr lang="en-US" sz="2800" smtClean="0"/>
              <a:t>使用DRAM作为主存储器</a:t>
            </a:r>
            <a:endParaRPr lang="en-US" sz="2800" smtClean="0"/>
          </a:p>
          <a:p>
            <a:pPr lvl="1" eaLnBrk="1" hangingPunct="1">
              <a:lnSpc>
                <a:spcPct val="90000"/>
              </a:lnSpc>
            </a:pPr>
            <a:r>
              <a:rPr lang="en-US" sz="2400" smtClean="0"/>
              <a:t>固定宽度（例如：1个单词）</a:t>
            </a:r>
            <a:endParaRPr lang="en-US" sz="2400" smtClean="0"/>
          </a:p>
          <a:p>
            <a:pPr lvl="1" eaLnBrk="1" hangingPunct="1">
              <a:lnSpc>
                <a:spcPct val="90000"/>
              </a:lnSpc>
            </a:pPr>
            <a:r>
              <a:rPr lang="en-US" sz="2400" smtClean="0"/>
              <a:t>通过固定宽度的时钟总线连接</a:t>
            </a:r>
            <a:endParaRPr lang="en-US" sz="2400" smtClean="0"/>
          </a:p>
          <a:p>
            <a:pPr lvl="2" eaLnBrk="1" hangingPunct="1">
              <a:lnSpc>
                <a:spcPct val="90000"/>
              </a:lnSpc>
            </a:pPr>
            <a:r>
              <a:rPr lang="en-US" sz="2000" smtClean="0"/>
              <a:t>总线时钟通常比CPU时钟慢</a:t>
            </a:r>
            <a:endParaRPr lang="en-US" sz="2000" smtClean="0"/>
          </a:p>
          <a:p>
            <a:pPr eaLnBrk="1" hangingPunct="1">
              <a:lnSpc>
                <a:spcPct val="90000"/>
              </a:lnSpc>
            </a:pPr>
            <a:r>
              <a:rPr lang="en-US" sz="2800" smtClean="0"/>
              <a:t>缓存块读取示例</a:t>
            </a:r>
            <a:endParaRPr lang="en-US" sz="2800" smtClean="0"/>
          </a:p>
          <a:p>
            <a:pPr lvl="1" eaLnBrk="1" hangingPunct="1">
              <a:lnSpc>
                <a:spcPct val="90000"/>
              </a:lnSpc>
            </a:pPr>
            <a:r>
              <a:rPr lang="en-US" sz="2400" smtClean="0"/>
              <a:t>1个用于地址传输的总线周期</a:t>
            </a:r>
            <a:endParaRPr lang="en-US" sz="2400" smtClean="0"/>
          </a:p>
          <a:p>
            <a:pPr lvl="1" eaLnBrk="1" hangingPunct="1">
              <a:lnSpc>
                <a:spcPct val="90000"/>
              </a:lnSpc>
            </a:pPr>
            <a:r>
              <a:rPr lang="en-US" sz="2400" smtClean="0"/>
              <a:t>每次访问DRAM时有15个总线周期</a:t>
            </a:r>
            <a:endParaRPr lang="en-US" sz="2400" smtClean="0"/>
          </a:p>
          <a:p>
            <a:pPr lvl="1" eaLnBrk="1" hangingPunct="1">
              <a:lnSpc>
                <a:spcPct val="90000"/>
              </a:lnSpc>
            </a:pPr>
            <a:r>
              <a:rPr lang="en-US" sz="2400" smtClean="0"/>
              <a:t>每个数据字传输需经历一次总线周期</a:t>
            </a:r>
            <a:endParaRPr lang="en-US" sz="2400" smtClean="0"/>
          </a:p>
          <a:p>
            <a:pPr eaLnBrk="1" hangingPunct="1">
              <a:lnSpc>
                <a:spcPct val="90000"/>
              </a:lnSpc>
            </a:pPr>
            <a:r>
              <a:rPr lang="en-US" sz="2800" smtClean="0"/>
              <a:t>对于4字节块，使用1字宽的DRAM</a:t>
            </a:r>
            <a:endParaRPr lang="en-US" sz="2800" smtClean="0"/>
          </a:p>
          <a:p>
            <a:pPr lvl="1" eaLnBrk="1" hangingPunct="1">
              <a:lnSpc>
                <a:spcPct val="90000"/>
              </a:lnSpc>
            </a:pPr>
            <a:r>
              <a:rPr lang="en-US" sz="2400" smtClean="0"/>
              <a:t>Miss penalty=1+4×15+4×1=65巴斯周期</a:t>
            </a:r>
            <a:endParaRPr lang="en-US" sz="2400" smtClean="0"/>
          </a:p>
          <a:p>
            <a:pPr lvl="1" eaLnBrk="1" hangingPunct="1">
              <a:lnSpc>
                <a:spcPct val="90000"/>
              </a:lnSpc>
            </a:pPr>
            <a:r>
              <a:rPr lang="en-US" sz="2400" smtClean="0"/>
              <a:t>带宽= 16字节/ 65个周期= 0.25 B/周期</a:t>
            </a:r>
            <a:endParaRPr lang="en-US" sz="2400" smtClean="0"/>
          </a:p>
          <a:p>
            <a:pPr lvl="2" eaLnBrk="1" hangingPunct="1">
              <a:lnSpc>
                <a:spcPct val="90000"/>
              </a:lnSpc>
            </a:pPr>
            <a:r>
              <a:rPr lang="en-US" sz="2000" smtClean="0"/>
              <a:t>1 GHz时钟的DRAM带宽为250mb/s</a:t>
            </a:r>
            <a:endParaRPr lang="en-AU" altLang="zh-CN" sz="200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24">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724">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724">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724">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0724">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0724">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724">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072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6A64F0AF-5B6E-4E71-92EE-3005EFD5E4F7}" type="slidenum">
              <a:rPr lang="en-AU" altLang="zh-CN"/>
            </a:fld>
            <a:endParaRPr lang="en-AU" altLang="zh-CN"/>
          </a:p>
        </p:txBody>
      </p:sp>
      <p:pic>
        <p:nvPicPr>
          <p:cNvPr id="29699" name="Picture 6" descr="f05-11-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55650" y="1196975"/>
            <a:ext cx="6484938"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0" name="Rectangle 2"/>
          <p:cNvSpPr>
            <a:spLocks noGrp="1" noChangeArrowheads="1"/>
          </p:cNvSpPr>
          <p:nvPr>
            <p:ph type="title"/>
          </p:nvPr>
        </p:nvSpPr>
        <p:spPr>
          <a:xfrm>
            <a:off x="684213" y="206375"/>
            <a:ext cx="8259762" cy="701675"/>
          </a:xfrm>
        </p:spPr>
        <p:txBody>
          <a:bodyPr/>
          <a:lstStyle/>
          <a:p>
            <a:pPr eaLnBrk="1" hangingPunct="1"/>
            <a:r>
              <a:rPr lang="en-US" sz="4000" smtClean="0"/>
              <a:t>增加内存带宽</a:t>
            </a:r>
            <a:endParaRPr lang="en-AU" altLang="zh-CN" sz="4000" smtClean="0">
              <a:ea typeface="宋体" panose="02010600030101010101" pitchFamily="2" charset="-122"/>
            </a:endParaRPr>
          </a:p>
        </p:txBody>
      </p:sp>
      <p:sp>
        <p:nvSpPr>
          <p:cNvPr id="29701" name="Rectangle 4"/>
          <p:cNvSpPr>
            <a:spLocks noChangeArrowheads="1"/>
          </p:cNvSpPr>
          <p:nvPr/>
        </p:nvSpPr>
        <p:spPr bwMode="auto">
          <a:xfrm>
            <a:off x="2195513" y="4076700"/>
            <a:ext cx="6759575" cy="223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eaLnBrk="1" hangingPunct="1">
              <a:lnSpc>
                <a:spcPct val="90000"/>
              </a:lnSpc>
              <a:spcBef>
                <a:spcPct val="20000"/>
              </a:spcBef>
              <a:buClr>
                <a:schemeClr val="folHlink"/>
              </a:buClr>
              <a:buSzPct val="60000"/>
              <a:buFont typeface="Wingdings" panose="05000000000000000000" pitchFamily="2" charset="2"/>
              <a:buChar char="n"/>
            </a:pPr>
            <a:r>
              <a:rPr lang="en-US" sz="2400"/>
              <a:t>4字宽内存</a:t>
            </a:r>
            <a:endParaRPr lang="en-US" sz="2400"/>
          </a:p>
          <a:p>
            <a:pPr marL="742950" lvl="1" indent="-285750" eaLnBrk="1" hangingPunct="1">
              <a:lnSpc>
                <a:spcPct val="90000"/>
              </a:lnSpc>
              <a:spcBef>
                <a:spcPct val="20000"/>
              </a:spcBef>
              <a:buClr>
                <a:schemeClr val="hlink"/>
              </a:buClr>
              <a:buSzPct val="55000"/>
              <a:buFont typeface="Wingdings" panose="05000000000000000000" pitchFamily="2" charset="2"/>
              <a:buChar char="n"/>
            </a:pPr>
            <a:r>
              <a:rPr lang="en-US" sz="2000"/>
              <a:t>Miss penalty = 1 + 15 + 1 = 17巴士周期</a:t>
            </a:r>
            <a:endParaRPr lang="en-US" sz="2000"/>
          </a:p>
          <a:p>
            <a:pPr marL="742950" lvl="1" indent="-285750" eaLnBrk="1" hangingPunct="1">
              <a:lnSpc>
                <a:spcPct val="90000"/>
              </a:lnSpc>
              <a:spcBef>
                <a:spcPct val="20000"/>
              </a:spcBef>
              <a:buClr>
                <a:schemeClr val="hlink"/>
              </a:buClr>
              <a:buSzPct val="55000"/>
              <a:buFont typeface="Wingdings" panose="05000000000000000000" pitchFamily="2" charset="2"/>
              <a:buChar char="n"/>
            </a:pPr>
            <a:r>
              <a:rPr lang="en-US" sz="2000"/>
              <a:t>带宽= 16字节/ 17个周期= 0.94 B/周期</a:t>
            </a:r>
            <a:endParaRPr lang="en-US" sz="2000"/>
          </a:p>
          <a:p>
            <a:pPr marL="342900" indent="-342900" eaLnBrk="1" hangingPunct="1">
              <a:lnSpc>
                <a:spcPct val="90000"/>
              </a:lnSpc>
              <a:spcBef>
                <a:spcPct val="20000"/>
              </a:spcBef>
              <a:buClr>
                <a:schemeClr val="folHlink"/>
              </a:buClr>
              <a:buSzPct val="60000"/>
              <a:buFont typeface="Wingdings" panose="05000000000000000000" pitchFamily="2" charset="2"/>
              <a:buChar char="n"/>
            </a:pPr>
            <a:r>
              <a:rPr lang="en-US" sz="2400"/>
              <a:t>四通道交错存储器</a:t>
            </a:r>
            <a:endParaRPr lang="en-US" sz="2400"/>
          </a:p>
          <a:p>
            <a:pPr marL="742950" lvl="1" indent="-285750" eaLnBrk="1" hangingPunct="1">
              <a:lnSpc>
                <a:spcPct val="90000"/>
              </a:lnSpc>
              <a:spcBef>
                <a:spcPct val="20000"/>
              </a:spcBef>
              <a:buClr>
                <a:schemeClr val="hlink"/>
              </a:buClr>
              <a:buSzPct val="55000"/>
              <a:buFont typeface="Wingdings" panose="05000000000000000000" pitchFamily="2" charset="2"/>
              <a:buChar char="n"/>
            </a:pPr>
            <a:r>
              <a:rPr lang="en-US" sz="2000"/>
              <a:t>Miss penalty=1+15+4×1=20巴士周期</a:t>
            </a:r>
            <a:endParaRPr lang="en-US" sz="2000"/>
          </a:p>
          <a:p>
            <a:pPr marL="742950" lvl="1" indent="-285750" eaLnBrk="1" hangingPunct="1">
              <a:lnSpc>
                <a:spcPct val="90000"/>
              </a:lnSpc>
              <a:spcBef>
                <a:spcPct val="20000"/>
              </a:spcBef>
              <a:buClr>
                <a:schemeClr val="hlink"/>
              </a:buClr>
              <a:buSzPct val="55000"/>
              <a:buFont typeface="Wingdings" panose="05000000000000000000" pitchFamily="2" charset="2"/>
              <a:buChar char="n"/>
            </a:pPr>
            <a:r>
              <a:rPr lang="en-US" sz="2000"/>
              <a:t>带宽= 16字节/ 20个周期=0.8B/周期</a:t>
            </a:r>
            <a:endParaRPr lang="en-AU" altLang="zh-CN" sz="2000">
              <a:ea typeface="宋体" panose="02010600030101010101" pitchFamily="2" charset="-122"/>
            </a:endParaRPr>
          </a:p>
        </p:txBody>
      </p:sp>
      <p:sp>
        <p:nvSpPr>
          <p:cNvPr id="6" name="AutoShape 43"/>
          <p:cNvSpPr/>
          <p:nvPr/>
        </p:nvSpPr>
        <p:spPr bwMode="auto">
          <a:xfrm>
            <a:off x="7148513" y="1357313"/>
            <a:ext cx="1795462" cy="642937"/>
          </a:xfrm>
          <a:prstGeom prst="borderCallout1">
            <a:avLst>
              <a:gd name="adj1" fmla="val 110227"/>
              <a:gd name="adj2" fmla="val 37921"/>
              <a:gd name="adj3" fmla="val 247088"/>
              <a:gd name="adj4" fmla="val -35347"/>
            </a:avLst>
          </a:prstGeom>
          <a:solidFill>
            <a:schemeClr val="accent1"/>
          </a:solidFill>
          <a:ln w="9525">
            <a:solidFill>
              <a:schemeClr val="tx1"/>
            </a:solidFill>
            <a:miter lim="800000"/>
            <a:tailEnd type="triangle" w="med" len="med"/>
          </a:ln>
        </p:spPr>
        <p:txBody>
          <a:bodyPr/>
          <a:lstStyle/>
          <a:p>
            <a:pPr algn="ctr"/>
            <a:r>
              <a:rPr lang="en-AU" altLang="zh-CN">
                <a:ea typeface="宋体" panose="02010600030101010101" pitchFamily="2" charset="-122"/>
              </a:rPr>
              <a:t>独立的作者/银行</a:t>
            </a:r>
            <a:endParaRPr lang="en-AU" altLang="zh-CN">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70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701">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70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701">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9701">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701">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1D2CD01B-CDD1-4A19-9372-6FFE402E738D}" type="slidenum">
              <a:rPr lang="en-AU" altLang="zh-CN"/>
            </a:fld>
            <a:endParaRPr lang="en-AU" altLang="zh-CN"/>
          </a:p>
        </p:txBody>
      </p:sp>
      <p:sp>
        <p:nvSpPr>
          <p:cNvPr id="30723" name="Rectangle 4"/>
          <p:cNvSpPr>
            <a:spLocks noGrp="1" noChangeArrowheads="1"/>
          </p:cNvSpPr>
          <p:nvPr>
            <p:ph type="title"/>
          </p:nvPr>
        </p:nvSpPr>
        <p:spPr/>
        <p:txBody>
          <a:bodyPr/>
          <a:lstStyle/>
          <a:p>
            <a:pPr eaLnBrk="1" hangingPunct="1"/>
            <a:r>
              <a:rPr lang="en-US" smtClean="0"/>
              <a:t>高级DRAM组织</a:t>
            </a:r>
            <a:endParaRPr lang="en-AU" altLang="zh-CN" smtClean="0">
              <a:ea typeface="宋体" panose="02010600030101010101" pitchFamily="2" charset="-122"/>
            </a:endParaRPr>
          </a:p>
        </p:txBody>
      </p:sp>
      <p:sp>
        <p:nvSpPr>
          <p:cNvPr id="30724" name="Rectangle 5"/>
          <p:cNvSpPr>
            <a:spLocks noGrp="1" noChangeArrowheads="1"/>
          </p:cNvSpPr>
          <p:nvPr>
            <p:ph type="body" idx="1"/>
          </p:nvPr>
        </p:nvSpPr>
        <p:spPr/>
        <p:txBody>
          <a:bodyPr/>
          <a:lstStyle/>
          <a:p>
            <a:pPr eaLnBrk="1" hangingPunct="1"/>
            <a:r>
              <a:rPr lang="en-US" sz="2800" smtClean="0"/>
              <a:t>DRAM包括时钟，以消除内存-处理器同步时间</a:t>
            </a:r>
            <a:endParaRPr lang="en-US" sz="2800" smtClean="0"/>
          </a:p>
          <a:p>
            <a:pPr lvl="1" eaLnBrk="1" hangingPunct="1"/>
            <a:r>
              <a:rPr lang="en-US" sz="2400" smtClean="0">
                <a:solidFill>
                  <a:schemeClr val="tx2"/>
                </a:solidFill>
              </a:rPr>
              <a:t>同步DRAM（SDRAM）</a:t>
            </a:r>
            <a:endParaRPr lang="en-US" sz="2400" smtClean="0">
              <a:solidFill>
                <a:schemeClr val="tx2"/>
              </a:solidFill>
            </a:endParaRPr>
          </a:p>
          <a:p>
            <a:pPr eaLnBrk="1" hangingPunct="1"/>
            <a:r>
              <a:rPr lang="en-US" sz="2800" smtClean="0"/>
              <a:t>DRAM位被组织成一个矩形阵列</a:t>
            </a:r>
            <a:endParaRPr lang="en-US" sz="2800" smtClean="0"/>
          </a:p>
          <a:p>
            <a:pPr lvl="1" eaLnBrk="1" hangingPunct="1"/>
            <a:r>
              <a:rPr lang="en-US" sz="2400" smtClean="0"/>
              <a:t>DRAM访问（和缓冲）整个行</a:t>
            </a:r>
            <a:endParaRPr lang="en-US" sz="2400" smtClean="0"/>
          </a:p>
          <a:p>
            <a:pPr lvl="1" eaLnBrk="1" hangingPunct="1"/>
            <a:r>
              <a:rPr lang="en-US" sz="2400" smtClean="0">
                <a:solidFill>
                  <a:srgbClr val="FF0000"/>
                </a:solidFill>
              </a:rPr>
              <a:t>突发模式：以降低的延迟从一行（缓冲器）中提供连续字</a:t>
            </a:r>
            <a:r>
              <a:rPr lang="en-US" sz="2400" smtClean="0"/>
              <a:t/>
            </a:r>
            <a:endParaRPr lang="en-US" sz="2400" smtClean="0"/>
          </a:p>
          <a:p>
            <a:pPr eaLnBrk="1" hangingPunct="1"/>
            <a:r>
              <a:rPr lang="en-US" sz="2800" smtClean="0"/>
              <a:t>双数据速率（DDR）DRAM</a:t>
            </a:r>
            <a:endParaRPr lang="en-US" sz="2800" smtClean="0"/>
          </a:p>
          <a:p>
            <a:pPr lvl="1" eaLnBrk="1" hangingPunct="1"/>
            <a:r>
              <a:rPr lang="en-US" sz="2400" smtClean="0"/>
              <a:t>时钟边沿上升和下降时的传输</a:t>
            </a:r>
            <a:endParaRPr lang="en-US" sz="2400" smtClean="0"/>
          </a:p>
          <a:p>
            <a:pPr eaLnBrk="1" hangingPunct="1"/>
            <a:r>
              <a:rPr lang="en-US" sz="2800" smtClean="0"/>
              <a:t>四倍数据速率（QDR）DRAM</a:t>
            </a:r>
            <a:endParaRPr lang="en-US" sz="2800" smtClean="0"/>
          </a:p>
          <a:p>
            <a:pPr lvl="1" eaLnBrk="1" hangingPunct="1"/>
            <a:r>
              <a:rPr lang="en-US" sz="2400" smtClean="0"/>
              <a:t>独立的DDR输入和输出</a:t>
            </a:r>
            <a:endParaRPr lang="en-AU" altLang="zh-CN" sz="240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2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724">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072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724">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724">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072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072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6A9BEF1-5BDA-4C5A-810C-FD03573D8667}" type="slidenum">
              <a:rPr lang="en-AU" altLang="zh-CN"/>
            </a:fld>
            <a:endParaRPr lang="en-AU" altLang="zh-CN"/>
          </a:p>
        </p:txBody>
      </p:sp>
      <p:sp>
        <p:nvSpPr>
          <p:cNvPr id="31747" name="Rectangle 2"/>
          <p:cNvSpPr>
            <a:spLocks noGrp="1" noChangeArrowheads="1"/>
          </p:cNvSpPr>
          <p:nvPr>
            <p:ph type="title"/>
          </p:nvPr>
        </p:nvSpPr>
        <p:spPr/>
        <p:txBody>
          <a:bodyPr/>
          <a:lstStyle/>
          <a:p>
            <a:pPr eaLnBrk="1" hangingPunct="1"/>
            <a:r>
              <a:rPr lang="en-US" smtClean="0"/>
              <a:t>DRAM代</a:t>
            </a:r>
            <a:endParaRPr lang="en-AU" altLang="zh-CN" smtClean="0">
              <a:ea typeface="宋体" panose="02010600030101010101" pitchFamily="2" charset="-122"/>
            </a:endParaRPr>
          </a:p>
        </p:txBody>
      </p:sp>
      <p:graphicFrame>
        <p:nvGraphicFramePr>
          <p:cNvPr id="31748" name="Object 3"/>
          <p:cNvGraphicFramePr>
            <a:graphicFrameLocks noChangeAspect="1"/>
          </p:cNvGraphicFramePr>
          <p:nvPr/>
        </p:nvGraphicFramePr>
        <p:xfrm>
          <a:off x="3779838" y="1357313"/>
          <a:ext cx="5253037" cy="4414837"/>
        </p:xfrm>
        <a:graphic>
          <a:graphicData uri="http://schemas.openxmlformats.org/presentationml/2006/ole">
            <mc:AlternateContent xmlns:mc="http://schemas.openxmlformats.org/markup-compatibility/2006">
              <mc:Choice xmlns:v="urn:schemas-microsoft-com:vml" Requires="v">
                <p:oleObj spid="_x0000_s31825" name="Chart" r:id="rId1" imgW="5805170" imgH="4777740" progId="MSGraph.Chart.8">
                  <p:embed followColorScheme="full"/>
                </p:oleObj>
              </mc:Choice>
              <mc:Fallback>
                <p:oleObj name="Chart" r:id="rId1" imgW="5805170" imgH="4777740" progId="MSGraph.Chart.8">
                  <p:embed followColorScheme="full"/>
                  <p:pic>
                    <p:nvPicPr>
                      <p:cNvPr id="0" name="Object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838" y="1357313"/>
                        <a:ext cx="5253037" cy="44148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87802" name="Group 58"/>
          <p:cNvGraphicFramePr>
            <a:graphicFrameLocks noGrp="1"/>
          </p:cNvGraphicFramePr>
          <p:nvPr/>
        </p:nvGraphicFramePr>
        <p:xfrm>
          <a:off x="682625" y="1700213"/>
          <a:ext cx="2952750" cy="4064004"/>
        </p:xfrm>
        <a:graphic>
          <a:graphicData uri="http://schemas.openxmlformats.org/drawingml/2006/table">
            <a:tbl>
              <a:tblPr/>
              <a:tblGrid>
                <a:gridCol w="790575"/>
                <a:gridCol w="1009650"/>
                <a:gridCol w="1152525"/>
              </a:tblGrid>
              <a:tr h="36988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年</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能力</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$/GB</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8300">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1980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64Kbit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$1500000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988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1983</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256Kbit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$500000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988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1985</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1Mbit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$200000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988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1989</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4Mbit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$50000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8300">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1992</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16Mbit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$15000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988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1996</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64Mbit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$10000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988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1998</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128Mbit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$4000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988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2000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256Mbit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$1000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8300">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2004</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512Mbit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$250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988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2007</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1Gbit</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600" b="0" i="0" u="none" strike="noStrike" cap="none" normalizeH="0" baseline="0" smtClean="0">
                          <a:ln>
                            <a:noFill/>
                          </a:ln>
                          <a:solidFill>
                            <a:schemeClr val="tx1"/>
                          </a:solidFill>
                          <a:effectLst/>
                          <a:latin typeface="Arial" panose="020B0604020202020204" pitchFamily="34" charset="0"/>
                        </a:rPr>
                        <a:t>$50</a:t>
                      </a:r>
                      <a:endParaRPr kumimoji="0" lang="en-AU"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31799" name="TextBox 5"/>
          <p:cNvSpPr txBox="1">
            <a:spLocks noChangeArrowheads="1"/>
          </p:cNvSpPr>
          <p:nvPr/>
        </p:nvSpPr>
        <p:spPr bwMode="auto">
          <a:xfrm>
            <a:off x="4071938" y="5715000"/>
            <a:ext cx="4348162"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1600" b="1"/>
              <a:t>Trac：访问新行/列的总时间</a:t>
            </a:r>
            <a:endParaRPr lang="en-US" sz="1600" b="1"/>
          </a:p>
          <a:p>
            <a:r>
              <a:rPr lang="en-US" sz="1600" b="1"/>
              <a:t>Tcac：对现有行的列访问时间</a:t>
            </a:r>
            <a:endParaRPr lang="en-US" sz="1600" b="1"/>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357931FC-E743-43F0-9A42-7F81EAB5E6C2}" type="slidenum">
              <a:rPr lang="en-AU" altLang="zh-CN"/>
            </a:fld>
            <a:endParaRPr lang="en-AU" altLang="zh-CN"/>
          </a:p>
        </p:txBody>
      </p:sp>
      <p:sp>
        <p:nvSpPr>
          <p:cNvPr id="32771" name="Rectangle 6"/>
          <p:cNvSpPr>
            <a:spLocks noGrp="1" noChangeArrowheads="1"/>
          </p:cNvSpPr>
          <p:nvPr>
            <p:ph type="title"/>
          </p:nvPr>
        </p:nvSpPr>
        <p:spPr>
          <a:xfrm>
            <a:off x="684213" y="206375"/>
            <a:ext cx="8259762" cy="701675"/>
          </a:xfrm>
        </p:spPr>
        <p:txBody>
          <a:bodyPr/>
          <a:lstStyle/>
          <a:p>
            <a:pPr eaLnBrk="1" hangingPunct="1"/>
            <a:r>
              <a:rPr lang="en-US" sz="4000" smtClean="0"/>
              <a:t>测量缓存性能</a:t>
            </a:r>
            <a:endParaRPr lang="en-AU" altLang="zh-CN" sz="4000" smtClean="0">
              <a:ea typeface="宋体" panose="02010600030101010101" pitchFamily="2" charset="-122"/>
            </a:endParaRPr>
          </a:p>
        </p:txBody>
      </p:sp>
      <p:sp>
        <p:nvSpPr>
          <p:cNvPr id="2053" name="Rectangle 7"/>
          <p:cNvSpPr>
            <a:spLocks noGrp="1" noChangeArrowheads="1"/>
          </p:cNvSpPr>
          <p:nvPr>
            <p:ph type="body" idx="1"/>
          </p:nvPr>
        </p:nvSpPr>
        <p:spPr>
          <a:xfrm>
            <a:off x="684213" y="1125538"/>
            <a:ext cx="8270875" cy="2735262"/>
          </a:xfrm>
        </p:spPr>
        <p:txBody>
          <a:bodyPr/>
          <a:lstStyle/>
          <a:p>
            <a:pPr eaLnBrk="1" hangingPunct="1">
              <a:lnSpc>
                <a:spcPct val="80000"/>
              </a:lnSpc>
            </a:pPr>
            <a:r>
              <a:rPr lang="en-US" sz="2800" dirty="0" smtClean="0"/>
              <a:t>CPU时间的组成部分</a:t>
            </a:r>
            <a:endParaRPr lang="en-US" sz="2800" dirty="0" smtClean="0"/>
          </a:p>
          <a:p>
            <a:pPr lvl="1" eaLnBrk="1" hangingPunct="1">
              <a:lnSpc>
                <a:spcPct val="80000"/>
              </a:lnSpc>
            </a:pPr>
            <a:r>
              <a:rPr lang="en-US" sz="2400" dirty="0" smtClean="0"/>
              <a:t>程序执行周期</a:t>
            </a:r>
            <a:endParaRPr lang="en-US" sz="2400" dirty="0" smtClean="0"/>
          </a:p>
          <a:p>
            <a:pPr lvl="2" eaLnBrk="1" hangingPunct="1">
              <a:lnSpc>
                <a:spcPct val="80000"/>
              </a:lnSpc>
            </a:pPr>
            <a:r>
              <a:rPr lang="en-US" dirty="0" smtClean="0"/>
              <a:t>包括缓存命中时间</a:t>
            </a:r>
            <a:endParaRPr lang="en-US" dirty="0" smtClean="0"/>
          </a:p>
          <a:p>
            <a:pPr lvl="1" eaLnBrk="1" hangingPunct="1">
              <a:lnSpc>
                <a:spcPct val="80000"/>
              </a:lnSpc>
            </a:pPr>
            <a:r>
              <a:rPr lang="en-US" sz="2400" dirty="0" smtClean="0"/>
              <a:t>内存停顿周期</a:t>
            </a:r>
            <a:endParaRPr lang="en-US" sz="2400" dirty="0" smtClean="0"/>
          </a:p>
          <a:p>
            <a:pPr lvl="2" eaLnBrk="1" hangingPunct="1">
              <a:lnSpc>
                <a:spcPct val="80000"/>
              </a:lnSpc>
            </a:pPr>
            <a:r>
              <a:rPr lang="en-US" dirty="0" smtClean="0"/>
              <a:t>主要来自缓存未命中</a:t>
            </a:r>
            <a:endParaRPr lang="en-US" dirty="0" smtClean="0"/>
          </a:p>
          <a:p>
            <a:pPr eaLnBrk="1" hangingPunct="1">
              <a:lnSpc>
                <a:spcPct val="80000"/>
              </a:lnSpc>
            </a:pPr>
            <a:r>
              <a:rPr lang="en-US" sz="2800" dirty="0" smtClean="0"/>
              <a:t>在简化假设下：</a:t>
            </a:r>
            <a:endParaRPr lang="en-US" sz="2800" dirty="0" smtClean="0"/>
          </a:p>
          <a:p>
            <a:pPr lvl="1" eaLnBrk="1" hangingPunct="1">
              <a:lnSpc>
                <a:spcPct val="80000"/>
              </a:lnSpc>
            </a:pPr>
            <a:r>
              <a:rPr lang="en-US" sz="2400" dirty="0" smtClean="0"/>
              <a:t>写入缓冲区的停顿时间可忽略</a:t>
            </a:r>
            <a:endParaRPr lang="en-AU" altLang="zh-CN" sz="2400" dirty="0" smtClean="0">
              <a:ea typeface="宋体" panose="02010600030101010101" pitchFamily="2" charset="-122"/>
            </a:endParaRPr>
          </a:p>
        </p:txBody>
      </p:sp>
      <p:sp>
        <p:nvSpPr>
          <p:cNvPr id="32773" name="Text Box 4"/>
          <p:cNvSpPr txBox="1">
            <a:spLocks noChangeArrowheads="1"/>
          </p:cNvSpPr>
          <p:nvPr/>
        </p:nvSpPr>
        <p:spPr bwMode="auto">
          <a:xfrm rot="5400000">
            <a:off x="6277769" y="2499519"/>
            <a:ext cx="53657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第5.3节测量和改进缓存性能</a:t>
            </a:r>
            <a:endParaRPr lang="en-US">
              <a:solidFill>
                <a:schemeClr val="folHlink"/>
              </a:solidFill>
            </a:endParaRPr>
          </a:p>
        </p:txBody>
      </p:sp>
      <p:graphicFrame>
        <p:nvGraphicFramePr>
          <p:cNvPr id="2050" name="Object 5"/>
          <p:cNvGraphicFramePr>
            <a:graphicFrameLocks noChangeAspect="1"/>
          </p:cNvGraphicFramePr>
          <p:nvPr/>
        </p:nvGraphicFramePr>
        <p:xfrm>
          <a:off x="1385888" y="3994150"/>
          <a:ext cx="6148387" cy="2184400"/>
        </p:xfrm>
        <a:graphic>
          <a:graphicData uri="http://schemas.openxmlformats.org/presentationml/2006/ole">
            <mc:AlternateContent xmlns:mc="http://schemas.openxmlformats.org/markup-compatibility/2006">
              <mc:Choice xmlns:v="urn:schemas-microsoft-com:vml" Requires="v">
                <p:oleObj spid="_x0000_s32800" name="Equation" r:id="rId1" imgW="3073400" imgH="1092200" progId="Equation.3">
                  <p:embed/>
                </p:oleObj>
              </mc:Choice>
              <mc:Fallback>
                <p:oleObj name="Equation" r:id="rId1" imgW="3073400" imgH="1092200" progId="Equation.3">
                  <p:embed/>
                  <p:pic>
                    <p:nvPicPr>
                      <p:cNvPr id="0" name="Object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5888" y="3994150"/>
                        <a:ext cx="6148387" cy="218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53">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FB6076A-E9F6-44CA-A357-95841D992195}" type="slidenum">
              <a:rPr lang="en-AU" altLang="zh-CN"/>
            </a:fld>
            <a:endParaRPr lang="en-AU" altLang="zh-CN"/>
          </a:p>
        </p:txBody>
      </p:sp>
      <p:sp>
        <p:nvSpPr>
          <p:cNvPr id="6147" name="Rectangle 4"/>
          <p:cNvSpPr>
            <a:spLocks noGrp="1" noChangeArrowheads="1"/>
          </p:cNvSpPr>
          <p:nvPr>
            <p:ph type="title"/>
          </p:nvPr>
        </p:nvSpPr>
        <p:spPr/>
        <p:txBody>
          <a:bodyPr/>
          <a:lstStyle/>
          <a:p>
            <a:pPr eaLnBrk="1" hangingPunct="1"/>
            <a:r>
              <a:rPr lang="en-US" smtClean="0"/>
              <a:t>利用本地优势</a:t>
            </a:r>
            <a:endParaRPr lang="en-AU" altLang="zh-CN" smtClean="0">
              <a:ea typeface="宋体" panose="02010600030101010101" pitchFamily="2" charset="-122"/>
            </a:endParaRPr>
          </a:p>
        </p:txBody>
      </p:sp>
      <p:sp>
        <p:nvSpPr>
          <p:cNvPr id="8196" name="Rectangle 5"/>
          <p:cNvSpPr>
            <a:spLocks noGrp="1" noChangeArrowheads="1"/>
          </p:cNvSpPr>
          <p:nvPr>
            <p:ph type="body" idx="1"/>
          </p:nvPr>
        </p:nvSpPr>
        <p:spPr/>
        <p:txBody>
          <a:bodyPr/>
          <a:lstStyle/>
          <a:p>
            <a:pPr eaLnBrk="1" hangingPunct="1"/>
            <a:r>
              <a:rPr lang="en-US" smtClean="0">
                <a:solidFill>
                  <a:schemeClr val="tx2"/>
                </a:solidFill>
              </a:rPr>
              <a:t>内存层次结构</a:t>
            </a:r>
            <a:endParaRPr lang="en-US" smtClean="0">
              <a:solidFill>
                <a:schemeClr val="tx2"/>
              </a:solidFill>
            </a:endParaRPr>
          </a:p>
          <a:p>
            <a:pPr eaLnBrk="1" hangingPunct="1"/>
            <a:r>
              <a:rPr lang="en-US" smtClean="0"/>
              <a:t>将所有内容存储在磁盘上</a:t>
            </a:r>
            <a:endParaRPr lang="en-US" smtClean="0"/>
          </a:p>
          <a:p>
            <a:pPr eaLnBrk="1" hangingPunct="1"/>
            <a:r>
              <a:rPr lang="en-US" smtClean="0"/>
              <a:t>将最近访问（以及附近的）项目从磁盘复制到较小的DRAM内存</a:t>
            </a:r>
            <a:endParaRPr lang="en-US" smtClean="0"/>
          </a:p>
          <a:p>
            <a:pPr lvl="1" eaLnBrk="1" hangingPunct="1"/>
            <a:r>
              <a:rPr lang="en-US" smtClean="0">
                <a:solidFill>
                  <a:srgbClr val="FF0000"/>
                </a:solidFill>
              </a:rPr>
              <a:t>主存储器</a:t>
            </a:r>
            <a:endParaRPr lang="en-US" smtClean="0">
              <a:solidFill>
                <a:srgbClr val="FF0000"/>
              </a:solidFill>
            </a:endParaRPr>
          </a:p>
          <a:p>
            <a:pPr eaLnBrk="1" hangingPunct="1"/>
            <a:r>
              <a:rPr lang="en-US" smtClean="0"/>
              <a:t>将最近访问（且邻近）的项目从DRAM复制到较小的SRAM内存</a:t>
            </a:r>
            <a:endParaRPr lang="en-US" smtClean="0"/>
          </a:p>
          <a:p>
            <a:pPr lvl="1" eaLnBrk="1" hangingPunct="1"/>
            <a:r>
              <a:rPr lang="en-US" smtClean="0">
                <a:solidFill>
                  <a:srgbClr val="FF0000"/>
                </a:solidFill>
              </a:rPr>
              <a:t>连接到CPU的缓存内存</a:t>
            </a:r>
            <a:r>
              <a:rPr lang="en-US" smtClean="0"/>
              <a:t/>
            </a:r>
            <a:endParaRPr lang="en-US"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19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9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9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19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C8B864D1-FD41-435E-8E35-4446D5DEB8C7}" type="slidenum">
              <a:rPr lang="en-AU" altLang="zh-CN"/>
            </a:fld>
            <a:endParaRPr lang="en-AU" altLang="zh-CN"/>
          </a:p>
        </p:txBody>
      </p:sp>
      <p:sp>
        <p:nvSpPr>
          <p:cNvPr id="33795" name="Rectangle 4"/>
          <p:cNvSpPr>
            <a:spLocks noGrp="1" noChangeArrowheads="1"/>
          </p:cNvSpPr>
          <p:nvPr>
            <p:ph type="title"/>
          </p:nvPr>
        </p:nvSpPr>
        <p:spPr/>
        <p:txBody>
          <a:bodyPr/>
          <a:lstStyle/>
          <a:p>
            <a:pPr eaLnBrk="1" hangingPunct="1"/>
            <a:r>
              <a:rPr lang="en-US" smtClean="0"/>
              <a:t>缓存性能示例</a:t>
            </a:r>
            <a:endParaRPr lang="en-AU" altLang="zh-CN" smtClean="0">
              <a:ea typeface="宋体" panose="02010600030101010101" pitchFamily="2" charset="-122"/>
            </a:endParaRPr>
          </a:p>
        </p:txBody>
      </p:sp>
      <p:sp>
        <p:nvSpPr>
          <p:cNvPr id="34820" name="Rectangle 5"/>
          <p:cNvSpPr>
            <a:spLocks noGrp="1" noChangeArrowheads="1"/>
          </p:cNvSpPr>
          <p:nvPr>
            <p:ph type="body" idx="1"/>
          </p:nvPr>
        </p:nvSpPr>
        <p:spPr/>
        <p:txBody>
          <a:bodyPr/>
          <a:lstStyle/>
          <a:p>
            <a:pPr eaLnBrk="1" hangingPunct="1">
              <a:lnSpc>
                <a:spcPct val="80000"/>
              </a:lnSpc>
            </a:pPr>
            <a:r>
              <a:rPr lang="en-US" sz="2800" smtClean="0"/>
              <a:t>指定的</a:t>
            </a:r>
            <a:endParaRPr lang="en-US" sz="2800" smtClean="0"/>
          </a:p>
          <a:p>
            <a:pPr lvl="1" eaLnBrk="1" hangingPunct="1">
              <a:lnSpc>
                <a:spcPct val="80000"/>
              </a:lnSpc>
            </a:pPr>
            <a:r>
              <a:rPr lang="en-US" sz="2400" smtClean="0"/>
              <a:t>I缓存未命中率= 2%</a:t>
            </a:r>
            <a:endParaRPr lang="en-US" sz="2400" smtClean="0"/>
          </a:p>
          <a:p>
            <a:pPr lvl="1" eaLnBrk="1" hangingPunct="1">
              <a:lnSpc>
                <a:spcPct val="80000"/>
              </a:lnSpc>
            </a:pPr>
            <a:r>
              <a:rPr lang="en-US" sz="2400" smtClean="0"/>
              <a:t>D缓存未命中率为4%</a:t>
            </a:r>
            <a:endParaRPr lang="en-US" sz="2400" smtClean="0"/>
          </a:p>
          <a:p>
            <a:pPr lvl="1" eaLnBrk="1" hangingPunct="1">
              <a:lnSpc>
                <a:spcPct val="80000"/>
              </a:lnSpc>
            </a:pPr>
            <a:r>
              <a:rPr lang="en-US" sz="2400" smtClean="0"/>
              <a:t>Miss penalty = 100次循环</a:t>
            </a:r>
            <a:endParaRPr lang="en-US" sz="2400" smtClean="0"/>
          </a:p>
          <a:p>
            <a:pPr lvl="1" eaLnBrk="1" hangingPunct="1">
              <a:lnSpc>
                <a:spcPct val="80000"/>
              </a:lnSpc>
            </a:pPr>
            <a:r>
              <a:rPr lang="en-US" sz="2400" smtClean="0"/>
              <a:t>基准CPI（无内存停顿）=2</a:t>
            </a:r>
            <a:endParaRPr lang="en-US" sz="2400" smtClean="0"/>
          </a:p>
          <a:p>
            <a:pPr lvl="1" eaLnBrk="1" hangingPunct="1">
              <a:lnSpc>
                <a:spcPct val="80000"/>
              </a:lnSpc>
            </a:pPr>
            <a:r>
              <a:rPr lang="en-US" sz="2400" smtClean="0"/>
              <a:t>加载和存储占指令的36%</a:t>
            </a:r>
            <a:endParaRPr lang="en-US" sz="2400" smtClean="0"/>
          </a:p>
          <a:p>
            <a:pPr eaLnBrk="1" hangingPunct="1">
              <a:lnSpc>
                <a:spcPct val="80000"/>
              </a:lnSpc>
            </a:pPr>
            <a:r>
              <a:rPr lang="en-US" sz="2800" smtClean="0">
                <a:solidFill>
                  <a:srgbClr val="FF0000"/>
                </a:solidFill>
              </a:rPr>
              <a:t>如果处理器拥有一个从不漏的完美缓存，它的运行速度会快多少？</a:t>
            </a:r>
            <a:endParaRPr lang="en-US" sz="1600" smtClean="0"/>
          </a:p>
          <a:p>
            <a:pPr eaLnBrk="1" hangingPunct="1">
              <a:lnSpc>
                <a:spcPct val="80000"/>
              </a:lnSpc>
            </a:pPr>
            <a:r>
              <a:rPr lang="en-US" sz="2800" smtClean="0"/>
              <a:t>每条指令的平均周期</a:t>
            </a:r>
            <a:endParaRPr lang="en-US" sz="2800" smtClean="0"/>
          </a:p>
          <a:p>
            <a:pPr lvl="1" eaLnBrk="1" hangingPunct="1">
              <a:lnSpc>
                <a:spcPct val="80000"/>
              </a:lnSpc>
            </a:pPr>
            <a:r>
              <a:rPr lang="en-US" sz="2400" smtClean="0"/>
              <a:t>I-cache：0.02×100 = 2</a:t>
            </a:r>
            <a:endParaRPr lang="en-US" sz="2400" smtClean="0"/>
          </a:p>
          <a:p>
            <a:pPr lvl="1" eaLnBrk="1" hangingPunct="1">
              <a:lnSpc>
                <a:spcPct val="80000"/>
              </a:lnSpc>
            </a:pPr>
            <a:r>
              <a:rPr lang="en-US" sz="2400" smtClean="0"/>
              <a:t>D缓存：0.36×0.04×100 = 1.44</a:t>
            </a:r>
            <a:endParaRPr lang="en-US" sz="2400" smtClean="0"/>
          </a:p>
          <a:p>
            <a:pPr eaLnBrk="1" hangingPunct="1">
              <a:lnSpc>
                <a:spcPct val="80000"/>
              </a:lnSpc>
            </a:pPr>
            <a:r>
              <a:rPr lang="en-US" sz="2800" smtClean="0"/>
              <a:t>实际CPI = 2 + 2 + 1.44 = 5.44</a:t>
            </a:r>
            <a:endParaRPr lang="en-US" sz="2800" smtClean="0"/>
          </a:p>
          <a:p>
            <a:pPr lvl="1" eaLnBrk="1" hangingPunct="1">
              <a:lnSpc>
                <a:spcPct val="80000"/>
              </a:lnSpc>
            </a:pPr>
            <a:r>
              <a:rPr lang="en-US" sz="2400" smtClean="0"/>
              <a:t>理想CPU的运行速度是5.44/2 =2.72倍</a:t>
            </a:r>
            <a:endParaRPr lang="en-AU" altLang="zh-CN" sz="240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20">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820">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4820">
                                            <p:txEl>
                                              <p:pRg st="9" end="9"/>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820">
                                            <p:txEl>
                                              <p:pRg st="10" end="1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820">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smtClean="0"/>
              <a:t>缓存性能示例</a:t>
            </a:r>
            <a:endParaRPr lang="en-US" smtClean="0"/>
          </a:p>
        </p:txBody>
      </p:sp>
      <p:sp>
        <p:nvSpPr>
          <p:cNvPr id="3" name="Content Placeholder 2"/>
          <p:cNvSpPr>
            <a:spLocks noGrp="1"/>
          </p:cNvSpPr>
          <p:nvPr>
            <p:ph idx="1"/>
          </p:nvPr>
        </p:nvSpPr>
        <p:spPr/>
        <p:txBody>
          <a:bodyPr/>
          <a:lstStyle/>
          <a:p>
            <a:r>
              <a:rPr lang="en-US" sz="2800" smtClean="0"/>
              <a:t>如果我们通过将CPI理想值降低到1来加速计算机，而不改变时钟速率，会怎么样？</a:t>
            </a:r>
            <a:r>
              <a:rPr lang="en-US" sz="2800" baseline="-25000" smtClean="0"/>
              <a:t/>
            </a:r>
            <a:r>
              <a:rPr lang="en-US" sz="2800" smtClean="0"/>
              <a:t/>
            </a:r>
            <a:endParaRPr lang="en-US" sz="2800" smtClean="0"/>
          </a:p>
          <a:p>
            <a:pPr lvl="1"/>
            <a:r>
              <a:rPr lang="en-US" sz="2400" smtClean="0"/>
              <a:t>实际CPI = 1 + 3.44 = 4.44</a:t>
            </a:r>
            <a:endParaRPr lang="en-US" sz="2400" smtClean="0"/>
          </a:p>
          <a:p>
            <a:pPr lvl="1"/>
            <a:r>
              <a:rPr lang="en-US" sz="2400" smtClean="0"/>
              <a:t>理想CPU的运行速度为4.44/1，即快了4.44倍</a:t>
            </a:r>
            <a:r>
              <a:rPr lang="en-US" sz="2400" smtClean="0">
                <a:solidFill>
                  <a:srgbClr val="FF0000"/>
                </a:solidFill>
              </a:rPr>
              <a:t/>
            </a:r>
            <a:r>
              <a:rPr lang="en-US" sz="2400" smtClean="0"/>
              <a:t/>
            </a:r>
            <a:endParaRPr lang="en-US" sz="2400" smtClean="0"/>
          </a:p>
          <a:p>
            <a:pPr lvl="1"/>
            <a:r>
              <a:rPr lang="en-US" sz="2400" smtClean="0"/>
              <a:t>在内存停顿上花费的执行时间比例从3.44/5.44 = 63%上升到3.44/4.44 = 77%</a:t>
            </a:r>
            <a:r>
              <a:rPr lang="en-US" sz="2400" smtClean="0">
                <a:solidFill>
                  <a:srgbClr val="FF0000"/>
                </a:solidFill>
              </a:rPr>
              <a:t/>
            </a:r>
            <a:r>
              <a:rPr lang="en-US" sz="2400" smtClean="0"/>
              <a:t/>
            </a:r>
            <a:r>
              <a:rPr lang="en-US" sz="2400" smtClean="0">
                <a:solidFill>
                  <a:srgbClr val="FF0000"/>
                </a:solidFill>
              </a:rPr>
              <a:t/>
            </a:r>
            <a:endParaRPr lang="en-US" sz="2400" smtClean="0"/>
          </a:p>
          <a:p>
            <a:r>
              <a:rPr lang="en-US" sz="2800" smtClean="0"/>
              <a:t>如果我们增加时钟速率呢？</a:t>
            </a:r>
            <a:endParaRPr lang="en-US" sz="2800" smtClean="0"/>
          </a:p>
          <a:p>
            <a:pPr lvl="1"/>
            <a:r>
              <a:rPr lang="en-US" sz="2400" smtClean="0"/>
              <a:t>由于缓存未命中而导致的性能损失也出现类似增长</a:t>
            </a:r>
            <a:endParaRPr lang="en-US" sz="2400" smtClean="0">
              <a:solidFill>
                <a:srgbClr val="FF0000"/>
              </a:solidFill>
            </a:endParaRPr>
          </a:p>
          <a:p>
            <a:r>
              <a:rPr lang="en-US" sz="2800" smtClean="0">
                <a:solidFill>
                  <a:srgbClr val="FF0000"/>
                </a:solidFill>
              </a:rPr>
              <a:t>记住Amdahl定律！</a:t>
            </a:r>
            <a:endParaRPr lang="en-AU" altLang="zh-CN" sz="2800" smtClean="0">
              <a:solidFill>
                <a:srgbClr val="FF0000"/>
              </a:solidFill>
              <a:ea typeface="宋体" panose="02010600030101010101" pitchFamily="2" charset="-122"/>
            </a:endParaRPr>
          </a:p>
          <a:p>
            <a:pPr lvl="1"/>
            <a:endParaRPr lang="en-US" sz="2000" smtClean="0"/>
          </a:p>
          <a:p>
            <a:pPr lvl="1"/>
            <a:endParaRPr lang="en-US" sz="2000" smtClean="0"/>
          </a:p>
          <a:p>
            <a:endParaRPr lang="en-US" smtClean="0"/>
          </a:p>
        </p:txBody>
      </p:sp>
      <p:sp>
        <p:nvSpPr>
          <p:cNvPr id="3482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11B9989A-D943-4357-B39F-0165A4DE9A79}" type="slidenum">
              <a:rPr lang="en-AU" altLang="zh-CN"/>
            </a:fld>
            <a:endParaRPr lang="en-AU"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B774C8FB-3C8C-4C98-872B-3E7639AF4D22}" type="slidenum">
              <a:rPr lang="en-AU" altLang="zh-CN"/>
            </a:fld>
            <a:endParaRPr lang="en-AU" altLang="zh-CN"/>
          </a:p>
        </p:txBody>
      </p:sp>
      <p:sp>
        <p:nvSpPr>
          <p:cNvPr id="35843"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平均访问时间</a:t>
            </a:r>
            <a:endParaRPr lang="en-AU" altLang="zh-CN" smtClean="0">
              <a:ea typeface="宋体" panose="02010600030101010101" pitchFamily="2" charset="-122"/>
            </a:endParaRPr>
          </a:p>
        </p:txBody>
      </p:sp>
      <p:sp>
        <p:nvSpPr>
          <p:cNvPr id="35844" name="Rectangle 3"/>
          <p:cNvSpPr>
            <a:spLocks noGrp="1" noChangeArrowheads="1"/>
          </p:cNvSpPr>
          <p:nvPr>
            <p:ph type="body" idx="1"/>
          </p:nvPr>
        </p:nvSpPr>
        <p:spPr/>
        <p:txBody>
          <a:bodyPr/>
          <a:lstStyle/>
          <a:p>
            <a:pPr eaLnBrk="1" hangingPunct="1"/>
            <a:r>
              <a:rPr lang="en-AU" altLang="zh-CN" smtClean="0">
                <a:solidFill>
                  <a:srgbClr val="FF0000"/>
                </a:solidFill>
                <a:ea typeface="宋体" panose="02010600030101010101" pitchFamily="2" charset="-122"/>
              </a:rPr>
              <a:t>命中时间对性能也很重要</a:t>
            </a:r>
            <a:r>
              <a:rPr lang="en-AU" altLang="zh-CN" smtClean="0">
                <a:ea typeface="宋体" panose="02010600030101010101" pitchFamily="2" charset="-122"/>
              </a:rPr>
              <a:t/>
            </a:r>
            <a:endParaRPr lang="en-AU" altLang="zh-CN" smtClean="0">
              <a:ea typeface="宋体" panose="02010600030101010101" pitchFamily="2" charset="-122"/>
            </a:endParaRPr>
          </a:p>
          <a:p>
            <a:pPr eaLnBrk="1" hangingPunct="1"/>
            <a:r>
              <a:rPr lang="en-AU" altLang="zh-CN" smtClean="0">
                <a:ea typeface="宋体" panose="02010600030101010101" pitchFamily="2" charset="-122"/>
              </a:rPr>
              <a:t>平均内存访问时间（AMAT）</a:t>
            </a:r>
            <a:r>
              <a:rPr lang="en-AU" altLang="zh-CN" smtClean="0">
                <a:solidFill>
                  <a:schemeClr val="tx2"/>
                </a:solidFill>
                <a:ea typeface="宋体" panose="02010600030101010101" pitchFamily="2" charset="-122"/>
              </a:rPr>
              <a:t/>
            </a:r>
            <a:r>
              <a:rPr lang="en-AU" altLang="zh-CN" smtClean="0">
                <a:ea typeface="宋体" panose="02010600030101010101" pitchFamily="2" charset="-122"/>
              </a:rPr>
              <a:t/>
            </a:r>
            <a:endParaRPr lang="en-AU" altLang="zh-CN" smtClean="0">
              <a:ea typeface="宋体" panose="02010600030101010101" pitchFamily="2" charset="-122"/>
            </a:endParaRPr>
          </a:p>
          <a:p>
            <a:pPr lvl="1" eaLnBrk="1" hangingPunct="1"/>
            <a:r>
              <a:rPr lang="en-AU" altLang="zh-CN" smtClean="0">
                <a:solidFill>
                  <a:schemeClr val="tx2"/>
                </a:solidFill>
                <a:ea typeface="宋体" panose="02010600030101010101" pitchFamily="2" charset="-122"/>
              </a:rPr>
              <a:t>AMAT =中击时间+误失率×误失罚分</a:t>
            </a:r>
            <a:r>
              <a:rPr lang="en-US" smtClean="0">
                <a:solidFill>
                  <a:schemeClr val="tx2"/>
                </a:solidFill>
                <a:cs typeface="Arial" panose="020B0604020202020204" pitchFamily="34" charset="0"/>
              </a:rPr>
              <a:t/>
            </a:r>
            <a:endParaRPr lang="en-US" smtClean="0">
              <a:solidFill>
                <a:schemeClr val="tx2"/>
              </a:solidFill>
              <a:cs typeface="Arial" panose="020B0604020202020204" pitchFamily="34" charset="0"/>
            </a:endParaRPr>
          </a:p>
          <a:p>
            <a:pPr eaLnBrk="1" hangingPunct="1"/>
            <a:r>
              <a:rPr lang="en-US" smtClean="0">
                <a:cs typeface="Arial" panose="020B0604020202020204" pitchFamily="34" charset="0"/>
              </a:rPr>
              <a:t>样例</a:t>
            </a:r>
            <a:endParaRPr lang="en-US" smtClean="0">
              <a:cs typeface="Arial" panose="020B0604020202020204" pitchFamily="34" charset="0"/>
            </a:endParaRPr>
          </a:p>
          <a:p>
            <a:pPr lvl="1" eaLnBrk="1" hangingPunct="1"/>
            <a:r>
              <a:rPr lang="en-US" smtClean="0">
                <a:cs typeface="Arial" panose="020B0604020202020204" pitchFamily="34" charset="0"/>
              </a:rPr>
              <a:t>时钟周期为1纳秒的CPU，命中时间为1个周期，未命中惩罚为20个周期，未命中率/指令为5%</a:t>
            </a:r>
            <a:endParaRPr lang="en-US" smtClean="0">
              <a:cs typeface="Arial" panose="020B0604020202020204" pitchFamily="34" charset="0"/>
            </a:endParaRPr>
          </a:p>
          <a:p>
            <a:pPr lvl="1" eaLnBrk="1" hangingPunct="1"/>
            <a:r>
              <a:rPr lang="en-US" smtClean="0">
                <a:cs typeface="Arial" panose="020B0604020202020204" pitchFamily="34" charset="0"/>
              </a:rPr>
              <a:t>AMAT = 1 + 0.05×20=2纳秒</a:t>
            </a:r>
            <a:endParaRPr lang="en-US" smtClean="0">
              <a:cs typeface="Arial" panose="020B0604020202020204" pitchFamily="34" charset="0"/>
            </a:endParaRPr>
          </a:p>
          <a:p>
            <a:pPr lvl="2" eaLnBrk="1" hangingPunct="1"/>
            <a:r>
              <a:rPr lang="en-US" smtClean="0">
                <a:cs typeface="Arial" panose="020B0604020202020204" pitchFamily="34" charset="0"/>
              </a:rPr>
              <a:t>每条指令2次周期</a:t>
            </a:r>
            <a:endParaRPr lang="en-US" smtClean="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84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84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584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584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84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584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84BA7319-6DF2-484C-A29A-98DDFED5B916}" type="slidenum">
              <a:rPr lang="en-AU" altLang="zh-CN"/>
            </a:fld>
            <a:endParaRPr lang="en-AU" altLang="zh-CN"/>
          </a:p>
        </p:txBody>
      </p:sp>
      <p:sp>
        <p:nvSpPr>
          <p:cNvPr id="36867" name="Rectangle 4"/>
          <p:cNvSpPr>
            <a:spLocks noGrp="1" noChangeArrowheads="1"/>
          </p:cNvSpPr>
          <p:nvPr>
            <p:ph type="title"/>
          </p:nvPr>
        </p:nvSpPr>
        <p:spPr/>
        <p:txBody>
          <a:bodyPr/>
          <a:lstStyle/>
          <a:p>
            <a:pPr eaLnBrk="1" hangingPunct="1"/>
            <a:r>
              <a:rPr lang="en-US" smtClean="0"/>
              <a:t>性能摘要</a:t>
            </a:r>
            <a:endParaRPr lang="en-AU" altLang="zh-CN" smtClean="0">
              <a:ea typeface="宋体" panose="02010600030101010101" pitchFamily="2" charset="-122"/>
            </a:endParaRPr>
          </a:p>
        </p:txBody>
      </p:sp>
      <p:sp>
        <p:nvSpPr>
          <p:cNvPr id="36868" name="Rectangle 5"/>
          <p:cNvSpPr>
            <a:spLocks noGrp="1" noChangeArrowheads="1"/>
          </p:cNvSpPr>
          <p:nvPr>
            <p:ph type="body" idx="1"/>
          </p:nvPr>
        </p:nvSpPr>
        <p:spPr/>
        <p:txBody>
          <a:bodyPr/>
          <a:lstStyle/>
          <a:p>
            <a:pPr eaLnBrk="1" hangingPunct="1"/>
            <a:r>
              <a:rPr lang="en-US" smtClean="0"/>
              <a:t>当CPU性能增加时</a:t>
            </a:r>
            <a:endParaRPr lang="en-US" smtClean="0"/>
          </a:p>
          <a:p>
            <a:pPr lvl="1" eaLnBrk="1" hangingPunct="1"/>
            <a:r>
              <a:rPr lang="en-US" smtClean="0"/>
              <a:t>处罚的严重性增加</a:t>
            </a:r>
            <a:endParaRPr lang="en-US" smtClean="0"/>
          </a:p>
          <a:p>
            <a:pPr eaLnBrk="1" hangingPunct="1"/>
            <a:r>
              <a:rPr lang="en-US" smtClean="0"/>
              <a:t>降低基础CPI</a:t>
            </a:r>
            <a:endParaRPr lang="en-US" smtClean="0"/>
          </a:p>
          <a:p>
            <a:pPr lvl="1" eaLnBrk="1" hangingPunct="1"/>
            <a:r>
              <a:rPr lang="en-US" smtClean="0"/>
              <a:t>在内存停顿上花费的时间比例更高</a:t>
            </a:r>
            <a:endParaRPr lang="en-US" smtClean="0"/>
          </a:p>
          <a:p>
            <a:pPr eaLnBrk="1" hangingPunct="1"/>
            <a:r>
              <a:rPr lang="en-US" smtClean="0"/>
              <a:t>增加时钟速率</a:t>
            </a:r>
            <a:endParaRPr lang="en-US" smtClean="0"/>
          </a:p>
          <a:p>
            <a:pPr lvl="1" eaLnBrk="1" hangingPunct="1"/>
            <a:r>
              <a:rPr lang="en-US" smtClean="0"/>
              <a:t>内存停滞占用更多的CPU周期</a:t>
            </a:r>
            <a:endParaRPr lang="en-US" smtClean="0"/>
          </a:p>
          <a:p>
            <a:pPr eaLnBrk="1" hangingPunct="1"/>
            <a:r>
              <a:rPr lang="en-US" smtClean="0">
                <a:solidFill>
                  <a:schemeClr val="tx2"/>
                </a:solidFill>
              </a:rPr>
              <a:t>在评估系统性能时不能忽略缓存行为</a:t>
            </a:r>
            <a:endParaRPr lang="en-AU" altLang="zh-CN" smtClean="0">
              <a:solidFill>
                <a:schemeClr val="tx2"/>
              </a:solidFill>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86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C9DFB8F9-AA0E-4784-A04C-DB23FBC260BA}" type="slidenum">
              <a:rPr lang="en-AU" altLang="zh-CN"/>
            </a:fld>
            <a:endParaRPr lang="en-AU" altLang="zh-CN"/>
          </a:p>
        </p:txBody>
      </p:sp>
      <p:sp>
        <p:nvSpPr>
          <p:cNvPr id="37891" name="Rectangle 4"/>
          <p:cNvSpPr>
            <a:spLocks noGrp="1" noChangeArrowheads="1"/>
          </p:cNvSpPr>
          <p:nvPr>
            <p:ph type="title"/>
          </p:nvPr>
        </p:nvSpPr>
        <p:spPr/>
        <p:txBody>
          <a:bodyPr/>
          <a:lstStyle/>
          <a:p>
            <a:pPr eaLnBrk="1" hangingPunct="1"/>
            <a:r>
              <a:rPr lang="en-US" smtClean="0"/>
              <a:t>关联缓存</a:t>
            </a:r>
            <a:endParaRPr lang="en-AU" altLang="zh-CN" smtClean="0">
              <a:ea typeface="宋体" panose="02010600030101010101" pitchFamily="2" charset="-122"/>
            </a:endParaRPr>
          </a:p>
        </p:txBody>
      </p:sp>
      <p:sp>
        <p:nvSpPr>
          <p:cNvPr id="37892" name="Rectangle 5"/>
          <p:cNvSpPr>
            <a:spLocks noGrp="1" noChangeArrowheads="1"/>
          </p:cNvSpPr>
          <p:nvPr>
            <p:ph type="body" idx="1"/>
          </p:nvPr>
        </p:nvSpPr>
        <p:spPr/>
        <p:txBody>
          <a:bodyPr/>
          <a:lstStyle/>
          <a:p>
            <a:pPr eaLnBrk="1" hangingPunct="1"/>
            <a:r>
              <a:rPr lang="en-US" dirty="0" smtClean="0">
                <a:solidFill>
                  <a:schemeClr val="tx2"/>
                </a:solidFill>
              </a:rPr>
              <a:t>完全关联</a:t>
            </a:r>
            <a:endParaRPr lang="en-US" dirty="0" smtClean="0">
              <a:solidFill>
                <a:schemeClr val="tx2"/>
              </a:solidFill>
            </a:endParaRPr>
          </a:p>
          <a:p>
            <a:pPr lvl="1" eaLnBrk="1" hangingPunct="1"/>
            <a:r>
              <a:rPr lang="en-US" dirty="0" smtClean="0"/>
              <a:t>允许给定的块进入任何缓存条目</a:t>
            </a:r>
            <a:endParaRPr lang="en-US" dirty="0" smtClean="0"/>
          </a:p>
          <a:p>
            <a:pPr lvl="1" eaLnBrk="1" hangingPunct="1"/>
            <a:r>
              <a:rPr lang="en-US" dirty="0" smtClean="0"/>
              <a:t>要求一次搜索所有条目</a:t>
            </a:r>
            <a:endParaRPr lang="en-US" dirty="0" smtClean="0"/>
          </a:p>
          <a:p>
            <a:pPr lvl="1" eaLnBrk="1" hangingPunct="1"/>
            <a:r>
              <a:rPr lang="en-US" dirty="0" smtClean="0"/>
              <a:t>每个缓存条目有一个比较器(很贵！</a:t>
            </a:r>
            <a:r>
              <a:rPr lang="en-US" dirty="0" smtClean="0">
                <a:solidFill>
                  <a:srgbClr val="FF0000"/>
                </a:solidFill>
              </a:rPr>
              <a:t/>
            </a:r>
            <a:r>
              <a:rPr lang="en-US" dirty="0" smtClean="0"/>
              <a:t>)</a:t>
            </a:r>
            <a:endParaRPr lang="en-US" dirty="0" smtClean="0"/>
          </a:p>
          <a:p>
            <a:pPr eaLnBrk="1" hangingPunct="1"/>
            <a:r>
              <a:rPr lang="en-US" i="1" dirty="0" smtClean="0">
                <a:solidFill>
                  <a:schemeClr val="tx2"/>
                </a:solidFill>
              </a:rPr>
              <a:t>N路集合关联</a:t>
            </a:r>
            <a:r>
              <a:rPr lang="en-US" dirty="0" smtClean="0">
                <a:solidFill>
                  <a:schemeClr val="tx2"/>
                </a:solidFill>
              </a:rPr>
              <a:t/>
            </a:r>
            <a:endParaRPr lang="en-US" dirty="0" smtClean="0">
              <a:solidFill>
                <a:schemeClr val="tx2"/>
              </a:solidFill>
            </a:endParaRPr>
          </a:p>
          <a:p>
            <a:pPr lvl="1" eaLnBrk="1" hangingPunct="1"/>
            <a:r>
              <a:rPr lang="en-US" dirty="0" smtClean="0"/>
              <a:t>每个集合包含n个条目</a:t>
            </a:r>
            <a:r>
              <a:rPr lang="en-US" i="1" dirty="0" smtClean="0"/>
              <a:t/>
            </a:r>
            <a:r>
              <a:rPr lang="en-US" dirty="0" smtClean="0"/>
              <a:t/>
            </a:r>
            <a:endParaRPr lang="en-AU" altLang="zh-CN" dirty="0" smtClean="0">
              <a:ea typeface="宋体" panose="02010600030101010101" pitchFamily="2" charset="-122"/>
            </a:endParaRPr>
          </a:p>
          <a:p>
            <a:pPr lvl="1" eaLnBrk="1" hangingPunct="1"/>
            <a:r>
              <a:rPr lang="en-US" dirty="0" smtClean="0"/>
              <a:t>区块号确定哪一组</a:t>
            </a:r>
            <a:endParaRPr lang="en-US" dirty="0" smtClean="0"/>
          </a:p>
          <a:p>
            <a:pPr lvl="2" eaLnBrk="1" hangingPunct="1"/>
            <a:r>
              <a:rPr lang="en-US" dirty="0" smtClean="0"/>
              <a:t>（块号）除以（缓存中的集合数）</a:t>
            </a:r>
            <a:endParaRPr lang="en-US" dirty="0" smtClean="0"/>
          </a:p>
          <a:p>
            <a:pPr lvl="1" eaLnBrk="1" hangingPunct="1"/>
            <a:r>
              <a:rPr lang="en-US" dirty="0" smtClean="0"/>
              <a:t>一次搜索给定集合中的所有条目</a:t>
            </a:r>
            <a:endParaRPr lang="en-US" dirty="0" smtClean="0"/>
          </a:p>
          <a:p>
            <a:pPr lvl="1" eaLnBrk="1" hangingPunct="1"/>
            <a:r>
              <a:rPr lang="en-US" i="1" dirty="0" smtClean="0"/>
              <a:t>n个比较器（价格较低）</a:t>
            </a:r>
            <a:r>
              <a:rPr lang="en-US" dirty="0" smtClean="0"/>
              <a:t/>
            </a:r>
            <a:r>
              <a:rPr lang="en-US" dirty="0" smtClean="0">
                <a:solidFill>
                  <a:srgbClr val="FF0000"/>
                </a:solidFill>
              </a:rPr>
              <a:t/>
            </a:r>
            <a:r>
              <a:rPr lang="en-US" dirty="0" smtClean="0"/>
              <a:t/>
            </a:r>
            <a:endParaRPr lang="en-US"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89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89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789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789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789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789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89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789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789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89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43B83B3C-14BC-406B-85D8-485F8183358A}" type="slidenum">
              <a:rPr lang="en-AU" altLang="zh-CN"/>
            </a:fld>
            <a:endParaRPr lang="en-AU" altLang="zh-CN"/>
          </a:p>
        </p:txBody>
      </p:sp>
      <p:pic>
        <p:nvPicPr>
          <p:cNvPr id="38915" name="Picture 5" descr="f05-13-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27088" y="1844675"/>
            <a:ext cx="7731125" cy="319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6" name="Rectangle 2"/>
          <p:cNvSpPr>
            <a:spLocks noGrp="1" noChangeArrowheads="1"/>
          </p:cNvSpPr>
          <p:nvPr>
            <p:ph type="title"/>
          </p:nvPr>
        </p:nvSpPr>
        <p:spPr/>
        <p:txBody>
          <a:bodyPr/>
          <a:lstStyle/>
          <a:p>
            <a:pPr eaLnBrk="1" hangingPunct="1"/>
            <a:r>
              <a:rPr lang="en-US" smtClean="0"/>
              <a:t>关联缓存示例</a:t>
            </a:r>
            <a:endParaRPr lang="en-AU" altLang="zh-CN" smtClean="0">
              <a:ea typeface="宋体" panose="02010600030101010101" pitchFamily="2" charset="-122"/>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76D0C043-E586-4A15-B23A-B98AE3641E54}" type="slidenum">
              <a:rPr lang="en-AU" altLang="zh-CN"/>
            </a:fld>
            <a:endParaRPr lang="en-AU" altLang="zh-CN"/>
          </a:p>
        </p:txBody>
      </p:sp>
      <p:sp>
        <p:nvSpPr>
          <p:cNvPr id="39939" name="Rectangle 5"/>
          <p:cNvSpPr>
            <a:spLocks noGrp="1" noChangeArrowheads="1"/>
          </p:cNvSpPr>
          <p:nvPr>
            <p:ph type="title"/>
          </p:nvPr>
        </p:nvSpPr>
        <p:spPr/>
        <p:txBody>
          <a:bodyPr/>
          <a:lstStyle/>
          <a:p>
            <a:pPr eaLnBrk="1" hangingPunct="1"/>
            <a:r>
              <a:rPr lang="en-US" dirty="0" smtClean="0"/>
              <a:t>结合性范围</a:t>
            </a:r>
            <a:endParaRPr lang="en-AU" altLang="zh-CN" dirty="0" smtClean="0">
              <a:ea typeface="宋体" panose="02010600030101010101" pitchFamily="2" charset="-122"/>
            </a:endParaRPr>
          </a:p>
        </p:txBody>
      </p:sp>
      <p:sp>
        <p:nvSpPr>
          <p:cNvPr id="39940" name="Rectangle 6"/>
          <p:cNvSpPr>
            <a:spLocks noGrp="1" noChangeArrowheads="1"/>
          </p:cNvSpPr>
          <p:nvPr>
            <p:ph type="body" idx="1"/>
          </p:nvPr>
        </p:nvSpPr>
        <p:spPr/>
        <p:txBody>
          <a:bodyPr/>
          <a:lstStyle/>
          <a:p>
            <a:pPr eaLnBrk="1" hangingPunct="1"/>
            <a:r>
              <a:rPr lang="en-US" dirty="0" smtClean="0"/>
              <a:t>对于具有8个条目的缓存</a:t>
            </a:r>
            <a:endParaRPr lang="en-AU" altLang="zh-CN" dirty="0" smtClean="0">
              <a:ea typeface="宋体" panose="02010600030101010101" pitchFamily="2" charset="-122"/>
            </a:endParaRPr>
          </a:p>
        </p:txBody>
      </p:sp>
      <p:pic>
        <p:nvPicPr>
          <p:cNvPr id="39941" name="Picture 7" descr="f05-14-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763713" y="1844675"/>
            <a:ext cx="5513387" cy="431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FBCC9F7-ADF0-4A91-9E2D-C55191D57A7F}" type="slidenum">
              <a:rPr lang="en-AU" altLang="zh-CN"/>
            </a:fld>
            <a:endParaRPr lang="en-AU" altLang="zh-CN"/>
          </a:p>
        </p:txBody>
      </p:sp>
      <p:sp>
        <p:nvSpPr>
          <p:cNvPr id="40963" name="Rectangle 64"/>
          <p:cNvSpPr>
            <a:spLocks noGrp="1" noChangeArrowheads="1"/>
          </p:cNvSpPr>
          <p:nvPr>
            <p:ph type="title"/>
          </p:nvPr>
        </p:nvSpPr>
        <p:spPr/>
        <p:txBody>
          <a:bodyPr/>
          <a:lstStyle/>
          <a:p>
            <a:pPr eaLnBrk="1" hangingPunct="1"/>
            <a:r>
              <a:rPr lang="en-US" smtClean="0"/>
              <a:t>结合性示例</a:t>
            </a:r>
            <a:endParaRPr lang="en-AU" altLang="zh-CN" smtClean="0">
              <a:ea typeface="宋体" panose="02010600030101010101" pitchFamily="2" charset="-122"/>
            </a:endParaRPr>
          </a:p>
        </p:txBody>
      </p:sp>
      <p:sp>
        <p:nvSpPr>
          <p:cNvPr id="40964" name="Rectangle 65"/>
          <p:cNvSpPr>
            <a:spLocks noGrp="1" noChangeArrowheads="1"/>
          </p:cNvSpPr>
          <p:nvPr>
            <p:ph type="body" idx="1"/>
          </p:nvPr>
        </p:nvSpPr>
        <p:spPr>
          <a:xfrm>
            <a:off x="684213" y="1125538"/>
            <a:ext cx="8459787" cy="2808287"/>
          </a:xfrm>
        </p:spPr>
        <p:txBody>
          <a:bodyPr/>
          <a:lstStyle/>
          <a:p>
            <a:pPr eaLnBrk="1" hangingPunct="1"/>
            <a:r>
              <a:rPr lang="en-US" smtClean="0"/>
              <a:t>比较4块缓存</a:t>
            </a:r>
            <a:endParaRPr lang="en-US" smtClean="0"/>
          </a:p>
          <a:p>
            <a:pPr lvl="1" eaLnBrk="1" hangingPunct="1"/>
            <a:r>
              <a:rPr lang="en-US" sz="2400" smtClean="0"/>
              <a:t>直接映射，双向组相联，全相联</a:t>
            </a:r>
            <a:endParaRPr lang="en-US" sz="2400" smtClean="0"/>
          </a:p>
          <a:p>
            <a:pPr lvl="1" eaLnBrk="1" hangingPunct="1"/>
            <a:r>
              <a:rPr lang="en-US" sz="2400" smtClean="0"/>
              <a:t>阻塞访问序列：0、8、0、6、8</a:t>
            </a:r>
            <a:endParaRPr lang="en-US" sz="2400" smtClean="0"/>
          </a:p>
          <a:p>
            <a:pPr eaLnBrk="1" hangingPunct="1">
              <a:spcBef>
                <a:spcPct val="50000"/>
              </a:spcBef>
            </a:pPr>
            <a:r>
              <a:rPr lang="en-US" smtClean="0">
                <a:solidFill>
                  <a:srgbClr val="009900"/>
                </a:solidFill>
              </a:rPr>
              <a:t>直接映射</a:t>
            </a:r>
            <a:endParaRPr lang="en-US" smtClean="0">
              <a:solidFill>
                <a:srgbClr val="009900"/>
              </a:solidFill>
            </a:endParaRPr>
          </a:p>
          <a:p>
            <a:pPr lvl="1" eaLnBrk="1" hangingPunct="1">
              <a:spcBef>
                <a:spcPts val="600"/>
              </a:spcBef>
            </a:pPr>
            <a:r>
              <a:rPr lang="en-US" sz="2400" smtClean="0"/>
              <a:t>缓存块映射的块地址</a:t>
            </a:r>
            <a:endParaRPr lang="en-US" sz="2400" smtClean="0"/>
          </a:p>
          <a:p>
            <a:pPr lvl="2" eaLnBrk="1" hangingPunct="1">
              <a:spcBef>
                <a:spcPts val="600"/>
              </a:spcBef>
            </a:pPr>
            <a:r>
              <a:rPr lang="en-US" smtClean="0">
                <a:solidFill>
                  <a:srgbClr val="FF0000"/>
                </a:solidFill>
              </a:rPr>
              <a:t>0除以4等于0；6除以4等于2；8除以4等于0。</a:t>
            </a:r>
            <a:endParaRPr lang="en-US" smtClean="0">
              <a:solidFill>
                <a:srgbClr val="FF0000"/>
              </a:solidFill>
            </a:endParaRPr>
          </a:p>
        </p:txBody>
      </p:sp>
      <p:graphicFrame>
        <p:nvGraphicFramePr>
          <p:cNvPr id="304132" name="Group 4"/>
          <p:cNvGraphicFramePr>
            <a:graphicFrameLocks noGrp="1"/>
          </p:cNvGraphicFramePr>
          <p:nvPr/>
        </p:nvGraphicFramePr>
        <p:xfrm>
          <a:off x="1258888" y="4572000"/>
          <a:ext cx="6985000" cy="1655766"/>
        </p:xfrm>
        <a:graphic>
          <a:graphicData uri="http://schemas.openxmlformats.org/drawingml/2006/table">
            <a:tbl>
              <a:tblPr/>
              <a:tblGrid>
                <a:gridCol w="996950"/>
                <a:gridCol w="1000125"/>
                <a:gridCol w="996950"/>
                <a:gridCol w="996950"/>
                <a:gridCol w="998537"/>
                <a:gridCol w="998538"/>
                <a:gridCol w="996950"/>
              </a:tblGrid>
              <a:tr h="236538">
                <a:tc rowSpan="2">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区块地址</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rowSpan="2">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缓存索引</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rowSpan="2">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命中/未命中</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访问后缓存内容</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cPr/>
                </a:tc>
                <a:tc hMerge="1">
                  <a:tcPr/>
                </a:tc>
                <a:tc hMerge="1">
                  <a:tcPr/>
                </a:tc>
              </a:tr>
              <a:tr h="236538">
                <a:tc vMerge="1">
                  <a:tcPr/>
                </a:tc>
                <a:tc vMerge="1">
                  <a:tcPr/>
                </a:tc>
                <a:tc vMerge="1">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1</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2</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3</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chemeClr val="hlink"/>
                          </a:solidFill>
                          <a:effectLst/>
                          <a:latin typeface="Arial" panose="020B0604020202020204" pitchFamily="34" charset="0"/>
                        </a:rPr>
                        <a:t>麦斯[0]</a:t>
                      </a:r>
                      <a:endParaRPr kumimoji="0" lang="en-AU" altLang="zh-CN" sz="1400" b="1" i="0" u="none" strike="noStrike" cap="none" normalizeH="0" baseline="0" smtClean="0">
                        <a:ln>
                          <a:noFill/>
                        </a:ln>
                        <a:solidFill>
                          <a:schemeClr val="hlink"/>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8</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rgbClr val="FF0000"/>
                          </a:solidFill>
                          <a:effectLst/>
                          <a:latin typeface="Arial" panose="020B0604020202020204" pitchFamily="34" charset="0"/>
                        </a:rPr>
                        <a:t>麦斯[8]</a:t>
                      </a:r>
                      <a:endParaRPr kumimoji="0" lang="en-AU" altLang="zh-CN" sz="14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rgbClr val="FF0000"/>
                          </a:solidFill>
                          <a:effectLst/>
                          <a:latin typeface="Arial" panose="020B0604020202020204" pitchFamily="34" charset="0"/>
                        </a:rPr>
                        <a:t>麦斯[0]</a:t>
                      </a:r>
                      <a:endParaRPr kumimoji="0" lang="en-AU" altLang="zh-CN" sz="14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6</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2</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chemeClr val="hlink"/>
                          </a:solidFill>
                          <a:effectLst/>
                          <a:latin typeface="Arial" panose="020B0604020202020204" pitchFamily="34" charset="0"/>
                        </a:rPr>
                        <a:t>麦斯[6]</a:t>
                      </a:r>
                      <a:endParaRPr kumimoji="0" lang="en-AU" altLang="zh-CN" sz="1400" b="1" i="0" u="none" strike="noStrike" cap="none" normalizeH="0" baseline="0" smtClean="0">
                        <a:ln>
                          <a:noFill/>
                        </a:ln>
                        <a:solidFill>
                          <a:schemeClr val="hlink"/>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8</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rgbClr val="FF0000"/>
                          </a:solidFill>
                          <a:effectLst/>
                          <a:latin typeface="Arial" panose="020B0604020202020204" pitchFamily="34" charset="0"/>
                        </a:rPr>
                        <a:t>麦斯[8]</a:t>
                      </a:r>
                      <a:endParaRPr kumimoji="0" lang="en-AU" altLang="zh-CN" sz="14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麦斯[6]</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6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6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64">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41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FCEDA7F-6457-4128-91DC-D946545003A9}" type="slidenum">
              <a:rPr lang="en-AU" altLang="zh-CN"/>
            </a:fld>
            <a:endParaRPr lang="en-AU" altLang="zh-CN"/>
          </a:p>
        </p:txBody>
      </p:sp>
      <p:sp>
        <p:nvSpPr>
          <p:cNvPr id="41987" name="Rectangle 118"/>
          <p:cNvSpPr>
            <a:spLocks noGrp="1" noChangeArrowheads="1"/>
          </p:cNvSpPr>
          <p:nvPr>
            <p:ph type="title"/>
          </p:nvPr>
        </p:nvSpPr>
        <p:spPr/>
        <p:txBody>
          <a:bodyPr/>
          <a:lstStyle/>
          <a:p>
            <a:pPr eaLnBrk="1" hangingPunct="1"/>
            <a:r>
              <a:rPr lang="en-US" smtClean="0"/>
              <a:t>结合性示例</a:t>
            </a:r>
            <a:endParaRPr lang="en-AU" altLang="zh-CN" smtClean="0">
              <a:ea typeface="宋体" panose="02010600030101010101" pitchFamily="2" charset="-122"/>
            </a:endParaRPr>
          </a:p>
        </p:txBody>
      </p:sp>
      <p:sp>
        <p:nvSpPr>
          <p:cNvPr id="41988" name="Rectangle 119"/>
          <p:cNvSpPr>
            <a:spLocks noGrp="1" noChangeArrowheads="1"/>
          </p:cNvSpPr>
          <p:nvPr>
            <p:ph type="body" idx="1"/>
          </p:nvPr>
        </p:nvSpPr>
        <p:spPr>
          <a:xfrm>
            <a:off x="684213" y="928688"/>
            <a:ext cx="8270875" cy="719137"/>
          </a:xfrm>
        </p:spPr>
        <p:txBody>
          <a:bodyPr/>
          <a:lstStyle/>
          <a:p>
            <a:pPr eaLnBrk="1" hangingPunct="1"/>
            <a:r>
              <a:rPr lang="en-US" smtClean="0">
                <a:solidFill>
                  <a:srgbClr val="009900"/>
                </a:solidFill>
              </a:rPr>
              <a:t>双向组相联</a:t>
            </a:r>
            <a:endParaRPr lang="en-US" smtClean="0">
              <a:solidFill>
                <a:srgbClr val="009900"/>
              </a:solidFill>
            </a:endParaRPr>
          </a:p>
          <a:p>
            <a:pPr lvl="1" eaLnBrk="1" hangingPunct="1"/>
            <a:r>
              <a:rPr lang="en-US" sz="2400" smtClean="0">
                <a:solidFill>
                  <a:srgbClr val="FF0000"/>
                </a:solidFill>
              </a:rPr>
              <a:t>0除以2等于0；6除以2等于0；8除以2等于0。</a:t>
            </a:r>
            <a:endParaRPr lang="en-US" sz="2400" smtClean="0">
              <a:solidFill>
                <a:srgbClr val="FF0000"/>
              </a:solidFill>
            </a:endParaRPr>
          </a:p>
        </p:txBody>
      </p:sp>
      <p:graphicFrame>
        <p:nvGraphicFramePr>
          <p:cNvPr id="306180" name="Group 4"/>
          <p:cNvGraphicFramePr>
            <a:graphicFrameLocks noGrp="1"/>
          </p:cNvGraphicFramePr>
          <p:nvPr/>
        </p:nvGraphicFramePr>
        <p:xfrm>
          <a:off x="1258888" y="1987550"/>
          <a:ext cx="6985000" cy="1655766"/>
        </p:xfrm>
        <a:graphic>
          <a:graphicData uri="http://schemas.openxmlformats.org/drawingml/2006/table">
            <a:tbl>
              <a:tblPr/>
              <a:tblGrid>
                <a:gridCol w="996950"/>
                <a:gridCol w="1000125"/>
                <a:gridCol w="996950"/>
                <a:gridCol w="996950"/>
                <a:gridCol w="998537"/>
                <a:gridCol w="998538"/>
                <a:gridCol w="996950"/>
              </a:tblGrid>
              <a:tr h="236538">
                <a:tc rowSpan="2">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区块地址</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rowSpan="2">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缓存索引</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rowSpan="2">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命中/未命中</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访问后缓存内容</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cPr/>
                </a:tc>
                <a:tc hMerge="1">
                  <a:tcPr/>
                </a:tc>
                <a:tc hMerge="1">
                  <a:tcPr/>
                </a:tc>
              </a:tr>
              <a:tr h="236538">
                <a:tc vMerge="1">
                  <a:tcPr/>
                </a:tc>
                <a:tc vMerge="1">
                  <a:tcPr/>
                </a:tc>
                <a:tc vMerge="1">
                  <a:tcPr/>
                </a:tc>
                <a:tc gridSpan="2">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设置0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cPr/>
                </a:tc>
                <a:tc gridSpan="2">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第1套</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chemeClr val="hlink"/>
                          </a:solidFill>
                          <a:effectLst/>
                          <a:latin typeface="Arial" panose="020B0604020202020204" pitchFamily="34" charset="0"/>
                        </a:rPr>
                        <a:t>麦斯[0]</a:t>
                      </a:r>
                      <a:endParaRPr kumimoji="0" lang="en-AU" altLang="zh-CN" sz="1400" b="1" i="0" u="none" strike="noStrike" cap="none" normalizeH="0" baseline="0" smtClean="0">
                        <a:ln>
                          <a:noFill/>
                        </a:ln>
                        <a:solidFill>
                          <a:schemeClr val="hlink"/>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8</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chemeClr val="hlink"/>
                          </a:solidFill>
                          <a:effectLst/>
                          <a:latin typeface="Arial" panose="020B0604020202020204" pitchFamily="34" charset="0"/>
                        </a:rPr>
                        <a:t>麦氏[8]</a:t>
                      </a:r>
                      <a:endParaRPr kumimoji="0" lang="en-AU" altLang="zh-CN" sz="1400" b="1" i="0" u="none" strike="noStrike" cap="none" normalizeH="0" baseline="0" smtClean="0">
                        <a:ln>
                          <a:noFill/>
                        </a:ln>
                        <a:solidFill>
                          <a:schemeClr val="hlink"/>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打</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rgbClr val="008000"/>
                          </a:solidFill>
                          <a:effectLst/>
                          <a:latin typeface="Arial" panose="020B0604020202020204" pitchFamily="34" charset="0"/>
                        </a:rPr>
                        <a:t>麦斯[0]</a:t>
                      </a:r>
                      <a:endParaRPr kumimoji="0" lang="en-AU" altLang="zh-CN" sz="1400" b="1" i="0" u="none" strike="noStrike" cap="none" normalizeH="0" baseline="0" smtClean="0">
                        <a:ln>
                          <a:noFill/>
                        </a:ln>
                        <a:solidFill>
                          <a:srgbClr val="008000"/>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麦斯[8]</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6</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rgbClr val="FF0000"/>
                          </a:solidFill>
                          <a:effectLst/>
                          <a:latin typeface="Arial" panose="020B0604020202020204" pitchFamily="34" charset="0"/>
                        </a:rPr>
                        <a:t>麦斯[6]</a:t>
                      </a:r>
                      <a:endParaRPr kumimoji="0" lang="en-AU" altLang="zh-CN" sz="14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8</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rgbClr val="FF0000"/>
                          </a:solidFill>
                          <a:effectLst/>
                          <a:latin typeface="Arial" panose="020B0604020202020204" pitchFamily="34" charset="0"/>
                        </a:rPr>
                        <a:t>麦斯[8]</a:t>
                      </a:r>
                      <a:endParaRPr kumimoji="0" lang="en-AU" altLang="zh-CN" sz="14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麦斯[6]</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42047" name="Rectangle 62"/>
          <p:cNvSpPr>
            <a:spLocks noChangeArrowheads="1"/>
          </p:cNvSpPr>
          <p:nvPr/>
        </p:nvSpPr>
        <p:spPr bwMode="auto">
          <a:xfrm>
            <a:off x="684213" y="3860800"/>
            <a:ext cx="7772400" cy="57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eaLnBrk="1" hangingPunct="1">
              <a:lnSpc>
                <a:spcPct val="90000"/>
              </a:lnSpc>
              <a:spcBef>
                <a:spcPct val="20000"/>
              </a:spcBef>
              <a:buClr>
                <a:schemeClr val="folHlink"/>
              </a:buClr>
              <a:buSzPct val="60000"/>
              <a:buFont typeface="Wingdings" panose="05000000000000000000" pitchFamily="2" charset="2"/>
              <a:buChar char="n"/>
            </a:pPr>
            <a:r>
              <a:rPr lang="en-US" sz="3200">
                <a:solidFill>
                  <a:srgbClr val="009900"/>
                </a:solidFill>
              </a:rPr>
              <a:t>完全关联</a:t>
            </a:r>
            <a:endParaRPr lang="en-US" sz="3200">
              <a:solidFill>
                <a:srgbClr val="009900"/>
              </a:solidFill>
            </a:endParaRPr>
          </a:p>
        </p:txBody>
      </p:sp>
      <p:graphicFrame>
        <p:nvGraphicFramePr>
          <p:cNvPr id="306239" name="Group 63"/>
          <p:cNvGraphicFramePr>
            <a:graphicFrameLocks noGrp="1"/>
          </p:cNvGraphicFramePr>
          <p:nvPr/>
        </p:nvGraphicFramePr>
        <p:xfrm>
          <a:off x="1258888" y="4508500"/>
          <a:ext cx="6985000" cy="1609728"/>
        </p:xfrm>
        <a:graphic>
          <a:graphicData uri="http://schemas.openxmlformats.org/drawingml/2006/table">
            <a:tbl>
              <a:tblPr/>
              <a:tblGrid>
                <a:gridCol w="996950"/>
                <a:gridCol w="1000125"/>
                <a:gridCol w="996950"/>
                <a:gridCol w="996950"/>
                <a:gridCol w="998537"/>
                <a:gridCol w="998538"/>
                <a:gridCol w="996950"/>
              </a:tblGrid>
              <a:tr h="427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区块地址</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0C0C0"/>
                    </a:solid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命中/未命中</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访问后缓存内容</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cPr/>
                </a:tc>
                <a:tc hMerge="1">
                  <a:tcPr/>
                </a:tc>
                <a:tc hMerge="1">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0C0C0"/>
                    </a:solid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chemeClr val="accent1"/>
                          </a:solidFill>
                          <a:effectLst/>
                          <a:latin typeface="Arial" panose="020B0604020202020204" pitchFamily="34" charset="0"/>
                        </a:rPr>
                        <a:t>麦斯[0]</a:t>
                      </a:r>
                      <a:endParaRPr kumimoji="0" lang="en-AU" altLang="zh-CN" sz="1400" b="1" i="0" u="none" strike="noStrike" cap="none" normalizeH="0" baseline="0" smtClean="0">
                        <a:ln>
                          <a:noFill/>
                        </a:ln>
                        <a:solidFill>
                          <a:schemeClr val="accent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8</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0C0C0"/>
                    </a:solid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chemeClr val="accent1"/>
                          </a:solidFill>
                          <a:effectLst/>
                          <a:latin typeface="Arial" panose="020B0604020202020204" pitchFamily="34" charset="0"/>
                        </a:rPr>
                        <a:t>麦斯[8]</a:t>
                      </a:r>
                      <a:endParaRPr kumimoji="0" lang="en-AU" altLang="zh-CN" sz="1400" b="1" i="0" u="none" strike="noStrike" cap="none" normalizeH="0" baseline="0" smtClean="0">
                        <a:ln>
                          <a:noFill/>
                        </a:ln>
                        <a:solidFill>
                          <a:schemeClr val="accent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0C0C0"/>
                    </a:solid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打</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rgbClr val="008000"/>
                          </a:solidFill>
                          <a:effectLst/>
                          <a:latin typeface="Arial" panose="020B0604020202020204" pitchFamily="34" charset="0"/>
                        </a:rPr>
                        <a:t>麦斯[0]</a:t>
                      </a:r>
                      <a:endParaRPr kumimoji="0" lang="en-AU" altLang="zh-CN" sz="1400" b="1" i="0" u="none" strike="noStrike" cap="none" normalizeH="0" baseline="0" smtClean="0">
                        <a:ln>
                          <a:noFill/>
                        </a:ln>
                        <a:solidFill>
                          <a:srgbClr val="008000"/>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麦斯[8]</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6</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0C0C0"/>
                    </a:solid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女士</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麦斯[8]</a:t>
                      </a:r>
                      <a:endParaRPr kumimoji="0" lang="en-AU" altLang="zh-CN" sz="1400" b="1" i="0" u="none" strike="noStrike" cap="none" normalizeH="0" baseline="0" smtClean="0">
                        <a:ln>
                          <a:noFill/>
                        </a:ln>
                        <a:solidFill>
                          <a:schemeClr val="hlink"/>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chemeClr val="accent1"/>
                          </a:solidFill>
                          <a:effectLst/>
                          <a:latin typeface="Arial" panose="020B0604020202020204" pitchFamily="34" charset="0"/>
                        </a:rPr>
                        <a:t>麦斯[6]</a:t>
                      </a:r>
                      <a:endParaRPr kumimoji="0" lang="en-AU" altLang="zh-CN" sz="1400" b="1" i="0" u="none" strike="noStrike" cap="none" normalizeH="0" baseline="0" smtClean="0">
                        <a:ln>
                          <a:noFill/>
                        </a:ln>
                        <a:solidFill>
                          <a:schemeClr val="accent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8</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0C0C0"/>
                    </a:solid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打</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麦斯[0]</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1" i="0" u="none" strike="noStrike" cap="none" normalizeH="0" baseline="0" smtClean="0">
                          <a:ln>
                            <a:noFill/>
                          </a:ln>
                          <a:solidFill>
                            <a:srgbClr val="008000"/>
                          </a:solidFill>
                          <a:effectLst/>
                          <a:latin typeface="Arial" panose="020B0604020202020204" pitchFamily="34" charset="0"/>
                        </a:rPr>
                        <a:t>麦斯[8]</a:t>
                      </a:r>
                      <a:endParaRPr kumimoji="0" lang="en-AU" altLang="zh-CN" sz="1400" b="1" i="0" u="none" strike="noStrike" cap="none" normalizeH="0" baseline="0" smtClean="0">
                        <a:ln>
                          <a:noFill/>
                        </a:ln>
                        <a:solidFill>
                          <a:srgbClr val="008000"/>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400" b="0" i="0" u="none" strike="noStrike" cap="none" normalizeH="0" baseline="0" smtClean="0">
                          <a:ln>
                            <a:noFill/>
                          </a:ln>
                          <a:solidFill>
                            <a:schemeClr val="tx1"/>
                          </a:solidFill>
                          <a:effectLst/>
                          <a:latin typeface="Arial" panose="020B0604020202020204" pitchFamily="34" charset="0"/>
                        </a:rPr>
                        <a:t>麦斯[6]</a:t>
                      </a:r>
                      <a:endParaRPr kumimoji="0" lang="en-AU" altLang="zh-CN" sz="14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400" b="0" i="0" u="none" strike="noStrike" cap="none" normalizeH="0" baseline="0" smtClean="0">
                        <a:ln>
                          <a:noFill/>
                        </a:ln>
                        <a:solidFill>
                          <a:schemeClr val="tx1"/>
                        </a:solidFill>
                        <a:effectLst/>
                        <a:latin typeface="Arial" panose="020B0604020202020204" pitchFamily="34" charset="0"/>
                      </a:endParaRPr>
                    </a:p>
                  </a:txBody>
                  <a:tcPr marL="90000" marR="90000" marT="0" marB="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98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98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618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047">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62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337CB82-63CD-45B2-A406-03F631827AC0}" type="slidenum">
              <a:rPr lang="en-AU" altLang="zh-CN"/>
            </a:fld>
            <a:endParaRPr lang="en-AU" altLang="zh-CN"/>
          </a:p>
        </p:txBody>
      </p:sp>
      <p:sp>
        <p:nvSpPr>
          <p:cNvPr id="43011" name="Rectangle 4"/>
          <p:cNvSpPr>
            <a:spLocks noGrp="1" noChangeArrowheads="1"/>
          </p:cNvSpPr>
          <p:nvPr>
            <p:ph type="title"/>
          </p:nvPr>
        </p:nvSpPr>
        <p:spPr/>
        <p:txBody>
          <a:bodyPr/>
          <a:lstStyle/>
          <a:p>
            <a:pPr eaLnBrk="1" hangingPunct="1"/>
            <a:r>
              <a:rPr lang="en-US" dirty="0" smtClean="0"/>
              <a:t>关联性有多大</a:t>
            </a:r>
            <a:endParaRPr lang="en-AU" altLang="zh-CN" dirty="0" smtClean="0">
              <a:ea typeface="宋体" panose="02010600030101010101" pitchFamily="2" charset="-122"/>
            </a:endParaRPr>
          </a:p>
        </p:txBody>
      </p:sp>
      <p:sp>
        <p:nvSpPr>
          <p:cNvPr id="43012" name="Rectangle 5"/>
          <p:cNvSpPr>
            <a:spLocks noGrp="1" noChangeArrowheads="1"/>
          </p:cNvSpPr>
          <p:nvPr>
            <p:ph type="body" idx="1"/>
          </p:nvPr>
        </p:nvSpPr>
        <p:spPr/>
        <p:txBody>
          <a:bodyPr/>
          <a:lstStyle/>
          <a:p>
            <a:pPr eaLnBrk="1" hangingPunct="1"/>
            <a:r>
              <a:rPr lang="en-US" sz="2800" dirty="0" smtClean="0"/>
              <a:t>增加相关性可降低漏检率</a:t>
            </a:r>
            <a:endParaRPr lang="en-US" sz="2800" dirty="0" smtClean="0"/>
          </a:p>
          <a:p>
            <a:pPr marL="1828800" lvl="4" indent="0" eaLnBrk="1" hangingPunct="1">
              <a:buNone/>
            </a:pPr>
            <a:endParaRPr lang="en-US" dirty="0" smtClean="0"/>
          </a:p>
          <a:p>
            <a:pPr eaLnBrk="1" hangingPunct="1"/>
            <a:r>
              <a:rPr lang="en-US" sz="2800" dirty="0" smtClean="0"/>
              <a:t>具有64KB D缓存、16字块和SPEC2000标准的系统模拟；Miss Rate：</a:t>
            </a:r>
            <a:endParaRPr lang="en-US" sz="2800" dirty="0" smtClean="0"/>
          </a:p>
          <a:p>
            <a:pPr lvl="1" eaLnBrk="1" hangingPunct="1"/>
            <a:r>
              <a:rPr lang="en-US" dirty="0" smtClean="0">
                <a:solidFill>
                  <a:srgbClr val="FF0000"/>
                </a:solidFill>
              </a:rPr>
              <a:t>单程：10.3%</a:t>
            </a:r>
            <a:endParaRPr lang="en-US" dirty="0" smtClean="0">
              <a:solidFill>
                <a:srgbClr val="FF0000"/>
              </a:solidFill>
            </a:endParaRPr>
          </a:p>
          <a:p>
            <a:pPr lvl="1" eaLnBrk="1" hangingPunct="1"/>
            <a:r>
              <a:rPr lang="en-US" dirty="0" smtClean="0">
                <a:solidFill>
                  <a:srgbClr val="FF0000"/>
                </a:solidFill>
              </a:rPr>
              <a:t>双向：8.6%</a:t>
            </a:r>
            <a:endParaRPr lang="en-US" dirty="0" smtClean="0">
              <a:solidFill>
                <a:srgbClr val="FF0000"/>
              </a:solidFill>
            </a:endParaRPr>
          </a:p>
          <a:p>
            <a:pPr lvl="1" eaLnBrk="1" hangingPunct="1"/>
            <a:r>
              <a:rPr lang="en-US" dirty="0" smtClean="0">
                <a:solidFill>
                  <a:srgbClr val="FF0000"/>
                </a:solidFill>
              </a:rPr>
              <a:t>四车道：8.3%</a:t>
            </a:r>
            <a:endParaRPr lang="en-US" dirty="0" smtClean="0">
              <a:solidFill>
                <a:srgbClr val="FF0000"/>
              </a:solidFill>
            </a:endParaRPr>
          </a:p>
          <a:p>
            <a:pPr lvl="1" eaLnBrk="1" hangingPunct="1"/>
            <a:r>
              <a:rPr lang="en-US" dirty="0" smtClean="0">
                <a:solidFill>
                  <a:srgbClr val="FF0000"/>
                </a:solidFill>
              </a:rPr>
              <a:t>8路：8.1%</a:t>
            </a:r>
            <a:endParaRPr lang="en-AU" altLang="zh-CN" dirty="0" smtClean="0">
              <a:solidFill>
                <a:srgbClr val="FF0000"/>
              </a:solidFill>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01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301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301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301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301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Footer Placeholder 4"/>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9F879FF8-20C8-42BE-831A-CC7B4A23C6CB}" type="slidenum">
              <a:rPr lang="en-AU" altLang="zh-CN"/>
            </a:fld>
            <a:endParaRPr lang="en-AU" altLang="zh-CN"/>
          </a:p>
        </p:txBody>
      </p:sp>
      <p:sp>
        <p:nvSpPr>
          <p:cNvPr id="7171" name="Rectangle 2"/>
          <p:cNvSpPr>
            <a:spLocks noGrp="1" noChangeArrowheads="1"/>
          </p:cNvSpPr>
          <p:nvPr>
            <p:ph type="title"/>
          </p:nvPr>
        </p:nvSpPr>
        <p:spPr/>
        <p:txBody>
          <a:bodyPr/>
          <a:lstStyle/>
          <a:p>
            <a:pPr eaLnBrk="1" hangingPunct="1"/>
            <a:r>
              <a:rPr lang="en-US" smtClean="0"/>
              <a:t>内存层次结构级别</a:t>
            </a:r>
            <a:endParaRPr lang="en-AU" altLang="zh-CN" smtClean="0">
              <a:ea typeface="宋体" panose="02010600030101010101" pitchFamily="2" charset="-122"/>
            </a:endParaRPr>
          </a:p>
        </p:txBody>
      </p:sp>
      <p:sp>
        <p:nvSpPr>
          <p:cNvPr id="9221" name="Rectangle 3"/>
          <p:cNvSpPr>
            <a:spLocks noGrp="1" noChangeArrowheads="1"/>
          </p:cNvSpPr>
          <p:nvPr>
            <p:ph type="body" sz="half" idx="2"/>
          </p:nvPr>
        </p:nvSpPr>
        <p:spPr>
          <a:xfrm>
            <a:off x="4572000" y="1125538"/>
            <a:ext cx="4572000" cy="2517775"/>
          </a:xfrm>
        </p:spPr>
        <p:txBody>
          <a:bodyPr/>
          <a:lstStyle/>
          <a:p>
            <a:pPr eaLnBrk="1" hangingPunct="1"/>
            <a:r>
              <a:rPr lang="en-US" sz="2200" dirty="0" smtClean="0"/>
              <a:t>块（又称行）：复制的单位</a:t>
            </a:r>
            <a:endParaRPr lang="en-US" sz="2200" dirty="0" smtClean="0"/>
          </a:p>
          <a:p>
            <a:pPr lvl="1" eaLnBrk="1" hangingPunct="1"/>
            <a:r>
              <a:rPr lang="en-US" sz="2000" dirty="0" smtClean="0"/>
              <a:t>可能是多个单词</a:t>
            </a:r>
            <a:endParaRPr lang="en-US" sz="1200" dirty="0" smtClean="0"/>
          </a:p>
          <a:p>
            <a:pPr eaLnBrk="1" hangingPunct="1"/>
            <a:r>
              <a:rPr lang="en-US" sz="2200" dirty="0" smtClean="0"/>
              <a:t>如果上层存在访问数据</a:t>
            </a:r>
            <a:endParaRPr lang="en-US" sz="2200" dirty="0" smtClean="0"/>
          </a:p>
          <a:p>
            <a:pPr lvl="1" eaLnBrk="1" hangingPunct="1"/>
            <a:r>
              <a:rPr lang="en-US" sz="2000" dirty="0" smtClean="0">
                <a:solidFill>
                  <a:srgbClr val="FF0000"/>
                </a:solidFill>
              </a:rPr>
              <a:t>命中：访问由上层满足</a:t>
            </a:r>
            <a:r>
              <a:rPr lang="en-US" sz="2000" dirty="0" smtClean="0"/>
              <a:t/>
            </a:r>
            <a:endParaRPr lang="en-US" sz="2000" dirty="0" smtClean="0"/>
          </a:p>
          <a:p>
            <a:pPr lvl="2" eaLnBrk="1" hangingPunct="1"/>
            <a:r>
              <a:rPr lang="en-US" sz="1800" dirty="0" smtClean="0"/>
              <a:t>命中率：命中/访问</a:t>
            </a:r>
            <a:endParaRPr lang="en-US" sz="1800" dirty="0" smtClean="0"/>
          </a:p>
        </p:txBody>
      </p:sp>
      <p:pic>
        <p:nvPicPr>
          <p:cNvPr id="7173" name="Picture 9" descr="f05-01-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2875" y="1768475"/>
            <a:ext cx="4429125" cy="394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4572000" y="3643313"/>
            <a:ext cx="4572000" cy="2757487"/>
          </a:xfrm>
          <a:prstGeom prst="rect">
            <a:avLst/>
          </a:prstGeom>
        </p:spPr>
        <p:txBody>
          <a:bodyPr>
            <a:spAutoFit/>
          </a:bodyPr>
          <a:lstStyle/>
          <a:p>
            <a:pPr marL="342900" indent="-342900" eaLnBrk="1" hangingPunct="1">
              <a:spcBef>
                <a:spcPct val="20000"/>
              </a:spcBef>
              <a:buClr>
                <a:srgbClr val="ECEAAC"/>
              </a:buClr>
              <a:buSzPct val="60000"/>
              <a:buFont typeface="Wingdings" panose="05000000000000000000" pitchFamily="2" charset="2"/>
              <a:buChar char="n"/>
            </a:pPr>
            <a:r>
              <a:rPr lang="en-US" sz="2200">
                <a:solidFill>
                  <a:srgbClr val="000000"/>
                </a:solidFill>
              </a:rPr>
              <a:t>如果访问的数据不存在</a:t>
            </a:r>
            <a:endParaRPr lang="en-US" sz="2200">
              <a:solidFill>
                <a:srgbClr val="000000"/>
              </a:solidFill>
            </a:endParaRPr>
          </a:p>
          <a:p>
            <a:pPr marL="742950" lvl="1" indent="-285750" eaLnBrk="1" hangingPunct="1">
              <a:spcBef>
                <a:spcPct val="20000"/>
              </a:spcBef>
              <a:buClr>
                <a:srgbClr val="91AFBF"/>
              </a:buClr>
              <a:buSzPct val="55000"/>
              <a:buFont typeface="Wingdings" panose="05000000000000000000" pitchFamily="2" charset="2"/>
              <a:buChar char="n"/>
            </a:pPr>
            <a:r>
              <a:rPr lang="en-US" sz="2000">
                <a:solidFill>
                  <a:srgbClr val="FF0000"/>
                </a:solidFill>
              </a:rPr>
              <a:t>错误：块从较低级别复制</a:t>
            </a:r>
            <a:r>
              <a:rPr lang="en-US" sz="2000">
                <a:solidFill>
                  <a:srgbClr val="000000"/>
                </a:solidFill>
              </a:rPr>
              <a:t/>
            </a:r>
            <a:endParaRPr lang="en-US" sz="2000">
              <a:solidFill>
                <a:srgbClr val="000000"/>
              </a:solidFill>
            </a:endParaRPr>
          </a:p>
          <a:p>
            <a:pPr marL="1143000" lvl="2" indent="-228600" eaLnBrk="1" hangingPunct="1">
              <a:spcBef>
                <a:spcPct val="20000"/>
              </a:spcBef>
              <a:buClr>
                <a:srgbClr val="ECEAAC"/>
              </a:buClr>
              <a:buSzPct val="50000"/>
              <a:buFont typeface="Wingdings" panose="05000000000000000000" pitchFamily="2" charset="2"/>
              <a:buChar char="n"/>
            </a:pPr>
            <a:r>
              <a:rPr lang="en-US">
                <a:solidFill>
                  <a:srgbClr val="000000"/>
                </a:solidFill>
              </a:rPr>
              <a:t>耗时：错过处罚</a:t>
            </a:r>
            <a:endParaRPr lang="en-US">
              <a:solidFill>
                <a:srgbClr val="000000"/>
              </a:solidFill>
            </a:endParaRPr>
          </a:p>
          <a:p>
            <a:pPr marL="1143000" lvl="2" indent="-228600" eaLnBrk="1" hangingPunct="1">
              <a:spcBef>
                <a:spcPct val="20000"/>
              </a:spcBef>
              <a:buClr>
                <a:srgbClr val="ECEAAC"/>
              </a:buClr>
              <a:buSzPct val="50000"/>
              <a:buFont typeface="Wingdings" panose="05000000000000000000" pitchFamily="2" charset="2"/>
              <a:buChar char="n"/>
            </a:pPr>
            <a:r>
              <a:rPr lang="en-US">
                <a:solidFill>
                  <a:srgbClr val="000000"/>
                </a:solidFill>
              </a:rPr>
              <a:t>Miss比率：misses/accesses=1-hit比率</a:t>
            </a:r>
            <a:br>
              <a:rPr lang="en-US">
                <a:solidFill>
                  <a:srgbClr val="000000"/>
                </a:solidFill>
              </a:rPr>
            </a:br>
            <a:r>
              <a:rPr lang="en-US">
                <a:solidFill>
                  <a:srgbClr val="000000"/>
                </a:solidFill>
              </a:rPr>
              <a:t/>
            </a:r>
            <a:endParaRPr lang="en-US">
              <a:solidFill>
                <a:srgbClr val="000000"/>
              </a:solidFill>
            </a:endParaRPr>
          </a:p>
          <a:p>
            <a:pPr marL="742950" lvl="1" indent="-285750" eaLnBrk="1" hangingPunct="1">
              <a:spcBef>
                <a:spcPct val="20000"/>
              </a:spcBef>
              <a:buClr>
                <a:srgbClr val="91AFBF"/>
              </a:buClr>
              <a:buSzPct val="55000"/>
              <a:buFont typeface="Wingdings" panose="05000000000000000000" pitchFamily="2" charset="2"/>
              <a:buChar char="n"/>
            </a:pPr>
            <a:r>
              <a:rPr lang="en-US" sz="2000">
                <a:solidFill>
                  <a:srgbClr val="000000"/>
                </a:solidFill>
              </a:rPr>
              <a:t>然后访问来自上层的数据</a:t>
            </a:r>
            <a:endParaRPr lang="en-AU" altLang="zh-CN" sz="2000">
              <a:solidFill>
                <a:srgbClr val="000000"/>
              </a:solidFill>
              <a:ea typeface="宋体" panose="02010600030101010101" pitchFamily="2" charset="-122"/>
            </a:endParaRPr>
          </a:p>
        </p:txBody>
      </p:sp>
      <p:cxnSp>
        <p:nvCxnSpPr>
          <p:cNvPr id="7175" name="Straight Arrow Connector 8"/>
          <p:cNvCxnSpPr>
            <a:cxnSpLocks noChangeShapeType="1"/>
          </p:cNvCxnSpPr>
          <p:nvPr/>
        </p:nvCxnSpPr>
        <p:spPr bwMode="auto">
          <a:xfrm rot="5400000">
            <a:off x="1217613" y="2573338"/>
            <a:ext cx="287337" cy="1587"/>
          </a:xfrm>
          <a:prstGeom prst="straightConnector1">
            <a:avLst/>
          </a:prstGeom>
          <a:noFill/>
          <a:ln w="9525" algn="ctr">
            <a:solidFill>
              <a:schemeClr val="tx1"/>
            </a:solidFill>
            <a:round/>
            <a:headEnd type="arrow" w="med" len="med"/>
            <a:tailEnd type="arrow" w="med" len="med"/>
          </a:ln>
          <a:extLst>
            <a:ext uri="{909E8E84-426E-40DD-AFC4-6F175D3DCCD1}">
              <a14:hiddenFill xmlns:a14="http://schemas.microsoft.com/office/drawing/2010/main">
                <a:noFill/>
              </a14:hiddenFill>
            </a:ext>
          </a:extLst>
        </p:spPr>
      </p:cxnSp>
      <p:cxnSp>
        <p:nvCxnSpPr>
          <p:cNvPr id="7176" name="Straight Arrow Connector 10"/>
          <p:cNvCxnSpPr>
            <a:cxnSpLocks noChangeShapeType="1"/>
          </p:cNvCxnSpPr>
          <p:nvPr/>
        </p:nvCxnSpPr>
        <p:spPr bwMode="auto">
          <a:xfrm rot="5400000">
            <a:off x="1250157" y="3256756"/>
            <a:ext cx="285750" cy="1587"/>
          </a:xfrm>
          <a:prstGeom prst="straightConnector1">
            <a:avLst/>
          </a:prstGeom>
          <a:noFill/>
          <a:ln w="9525" algn="ctr">
            <a:solidFill>
              <a:schemeClr val="tx1"/>
            </a:solidFill>
            <a:round/>
            <a:headEnd type="arrow" w="med" len="med"/>
            <a:tailEnd type="arrow" w="med" len="med"/>
          </a:ln>
          <a:extLst>
            <a:ext uri="{909E8E84-426E-40DD-AFC4-6F175D3DCCD1}">
              <a14:hiddenFill xmlns:a14="http://schemas.microsoft.com/office/drawing/2010/main">
                <a:noFill/>
              </a14:hiddenFill>
            </a:ext>
          </a:extLst>
        </p:spPr>
      </p:cxnSp>
      <p:cxnSp>
        <p:nvCxnSpPr>
          <p:cNvPr id="7177" name="Straight Arrow Connector 12"/>
          <p:cNvCxnSpPr>
            <a:cxnSpLocks noChangeShapeType="1"/>
          </p:cNvCxnSpPr>
          <p:nvPr/>
        </p:nvCxnSpPr>
        <p:spPr bwMode="auto">
          <a:xfrm rot="16200000" flipH="1">
            <a:off x="1259682" y="4315619"/>
            <a:ext cx="266700" cy="1587"/>
          </a:xfrm>
          <a:prstGeom prst="straightConnector1">
            <a:avLst/>
          </a:prstGeom>
          <a:noFill/>
          <a:ln w="9525" algn="ctr">
            <a:solidFill>
              <a:schemeClr val="tx1"/>
            </a:solidFill>
            <a:round/>
            <a:headEnd type="arrow" w="med" len="me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2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22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221">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221">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221">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8D154DE-C52E-42C7-BB8B-3D83DD97F6D9}" type="slidenum">
              <a:rPr lang="en-AU" altLang="zh-CN"/>
            </a:fld>
            <a:endParaRPr lang="en-AU" altLang="zh-CN"/>
          </a:p>
        </p:txBody>
      </p:sp>
      <p:sp>
        <p:nvSpPr>
          <p:cNvPr id="44035" name="Rectangle 2"/>
          <p:cNvSpPr>
            <a:spLocks noGrp="1" noChangeArrowheads="1"/>
          </p:cNvSpPr>
          <p:nvPr>
            <p:ph type="title"/>
          </p:nvPr>
        </p:nvSpPr>
        <p:spPr/>
        <p:txBody>
          <a:bodyPr/>
          <a:lstStyle/>
          <a:p>
            <a:pPr eaLnBrk="1" hangingPunct="1"/>
            <a:r>
              <a:rPr lang="en-US" sz="3600" smtClean="0"/>
              <a:t>设置关联缓存组织</a:t>
            </a:r>
            <a:endParaRPr lang="en-AU" altLang="zh-CN" sz="3600" smtClean="0">
              <a:ea typeface="宋体" panose="02010600030101010101" pitchFamily="2" charset="-122"/>
            </a:endParaRPr>
          </a:p>
        </p:txBody>
      </p:sp>
      <p:pic>
        <p:nvPicPr>
          <p:cNvPr id="44036" name="Picture 4" descr="f05-17-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331913" y="1196975"/>
            <a:ext cx="6061075" cy="504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3"/>
          <p:cNvSpPr>
            <a:spLocks noGrp="1"/>
          </p:cNvSpPr>
          <p:nvPr>
            <p:ph type="title"/>
          </p:nvPr>
        </p:nvSpPr>
        <p:spPr>
          <a:xfrm>
            <a:off x="684213" y="200025"/>
            <a:ext cx="8259762" cy="708025"/>
          </a:xfrm>
        </p:spPr>
        <p:txBody>
          <a:bodyPr/>
          <a:lstStyle/>
          <a:p>
            <a:r>
              <a:rPr lang="en-US" sz="4000" smtClean="0"/>
              <a:t>集合式关联缓存的范围</a:t>
            </a:r>
            <a:endParaRPr lang="en-US" sz="4000" smtClean="0"/>
          </a:p>
        </p:txBody>
      </p:sp>
      <p:sp>
        <p:nvSpPr>
          <p:cNvPr id="45059" name="Content Placeholder 4"/>
          <p:cNvSpPr>
            <a:spLocks noGrp="1"/>
          </p:cNvSpPr>
          <p:nvPr>
            <p:ph idx="1"/>
          </p:nvPr>
        </p:nvSpPr>
        <p:spPr/>
        <p:txBody>
          <a:bodyPr/>
          <a:lstStyle/>
          <a:p>
            <a:r>
              <a:rPr lang="en-US" sz="2400" smtClean="0"/>
              <a:t>对于固定大小的缓存，每次关联度增加一倍时，每个集合中的块数（即通道数）会翻倍，而集合数量则减半——这使得索引的位数减少了1位，同时标签的位数增加了1位。</a:t>
            </a:r>
            <a:r>
              <a:rPr lang="en-US" sz="2400" smtClean="0">
                <a:solidFill>
                  <a:srgbClr val="FF0000"/>
                </a:solidFill>
              </a:rPr>
              <a:t/>
            </a:r>
            <a:r>
              <a:rPr lang="en-US" sz="2400" smtClean="0"/>
              <a:t/>
            </a:r>
            <a:endParaRPr lang="en-US" sz="2400" smtClean="0"/>
          </a:p>
          <a:p>
            <a:endParaRPr lang="en-US" smtClean="0"/>
          </a:p>
        </p:txBody>
      </p:sp>
      <p:sp>
        <p:nvSpPr>
          <p:cNvPr id="45060"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1B16BC96-1D74-4F82-8CBF-D616E8DFE33E}" type="slidenum">
              <a:rPr lang="en-AU" altLang="zh-CN"/>
            </a:fld>
            <a:endParaRPr lang="en-AU" altLang="zh-CN"/>
          </a:p>
        </p:txBody>
      </p:sp>
      <p:sp>
        <p:nvSpPr>
          <p:cNvPr id="45061" name="Rectangle 4"/>
          <p:cNvSpPr>
            <a:spLocks noChangeArrowheads="1"/>
          </p:cNvSpPr>
          <p:nvPr/>
        </p:nvSpPr>
        <p:spPr bwMode="auto">
          <a:xfrm>
            <a:off x="762000" y="3792538"/>
            <a:ext cx="6831013" cy="304800"/>
          </a:xfrm>
          <a:prstGeom prst="rect">
            <a:avLst/>
          </a:prstGeom>
          <a:noFill/>
          <a:ln w="127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45062" name="Line 5"/>
          <p:cNvSpPr>
            <a:spLocks noChangeShapeType="1"/>
          </p:cNvSpPr>
          <p:nvPr/>
        </p:nvSpPr>
        <p:spPr bwMode="auto">
          <a:xfrm>
            <a:off x="5916613" y="3792538"/>
            <a:ext cx="0" cy="3048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5063" name="Line 6"/>
          <p:cNvSpPr>
            <a:spLocks noChangeShapeType="1"/>
          </p:cNvSpPr>
          <p:nvPr/>
        </p:nvSpPr>
        <p:spPr bwMode="auto">
          <a:xfrm>
            <a:off x="3859213" y="3792538"/>
            <a:ext cx="0" cy="3048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5064" name="Line 7"/>
          <p:cNvSpPr>
            <a:spLocks noChangeShapeType="1"/>
          </p:cNvSpPr>
          <p:nvPr/>
        </p:nvSpPr>
        <p:spPr bwMode="auto">
          <a:xfrm>
            <a:off x="7135813" y="3792538"/>
            <a:ext cx="0" cy="3048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5065" name="Text Box 8"/>
          <p:cNvSpPr txBox="1">
            <a:spLocks noChangeArrowheads="1"/>
          </p:cNvSpPr>
          <p:nvPr/>
        </p:nvSpPr>
        <p:spPr bwMode="auto">
          <a:xfrm>
            <a:off x="5916613" y="3792538"/>
            <a:ext cx="12350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1600"/>
              <a:t>块偏移</a:t>
            </a:r>
            <a:endParaRPr lang="en-US" sz="1600"/>
          </a:p>
        </p:txBody>
      </p:sp>
      <p:sp>
        <p:nvSpPr>
          <p:cNvPr id="45066" name="Text Box 9"/>
          <p:cNvSpPr txBox="1">
            <a:spLocks noChangeArrowheads="1"/>
          </p:cNvSpPr>
          <p:nvPr/>
        </p:nvSpPr>
        <p:spPr bwMode="auto">
          <a:xfrm>
            <a:off x="7059613" y="3792538"/>
            <a:ext cx="114617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1600"/>
              <a:t>字节偏移</a:t>
            </a:r>
            <a:endParaRPr lang="en-US" sz="1600"/>
          </a:p>
        </p:txBody>
      </p:sp>
      <p:sp>
        <p:nvSpPr>
          <p:cNvPr id="45067" name="Text Box 10"/>
          <p:cNvSpPr txBox="1">
            <a:spLocks noChangeArrowheads="1"/>
          </p:cNvSpPr>
          <p:nvPr/>
        </p:nvSpPr>
        <p:spPr bwMode="auto">
          <a:xfrm>
            <a:off x="4549775" y="3792538"/>
            <a:ext cx="68103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1600"/>
              <a:t>索引</a:t>
            </a:r>
            <a:endParaRPr lang="en-US" sz="1600"/>
          </a:p>
        </p:txBody>
      </p:sp>
      <p:sp>
        <p:nvSpPr>
          <p:cNvPr id="45068" name="Text Box 11"/>
          <p:cNvSpPr txBox="1">
            <a:spLocks noChangeArrowheads="1"/>
          </p:cNvSpPr>
          <p:nvPr/>
        </p:nvSpPr>
        <p:spPr bwMode="auto">
          <a:xfrm>
            <a:off x="2182813" y="3792538"/>
            <a:ext cx="5334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1600"/>
              <a:t>标签</a:t>
            </a:r>
            <a:endParaRPr lang="en-US" sz="1600"/>
          </a:p>
        </p:txBody>
      </p:sp>
      <p:grpSp>
        <p:nvGrpSpPr>
          <p:cNvPr id="2" name="Group 12"/>
          <p:cNvGrpSpPr/>
          <p:nvPr/>
        </p:nvGrpSpPr>
        <p:grpSpPr bwMode="auto">
          <a:xfrm>
            <a:off x="811213" y="4402138"/>
            <a:ext cx="3048000" cy="457200"/>
            <a:chOff x="624" y="2496"/>
            <a:chExt cx="1920" cy="288"/>
          </a:xfrm>
        </p:grpSpPr>
        <p:sp>
          <p:nvSpPr>
            <p:cNvPr id="45091" name="Line 13"/>
            <p:cNvSpPr>
              <a:spLocks noChangeShapeType="1"/>
            </p:cNvSpPr>
            <p:nvPr/>
          </p:nvSpPr>
          <p:spPr bwMode="auto">
            <a:xfrm>
              <a:off x="2544" y="2544"/>
              <a:ext cx="0" cy="24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5092" name="Line 14"/>
            <p:cNvSpPr>
              <a:spLocks noChangeShapeType="1"/>
            </p:cNvSpPr>
            <p:nvPr/>
          </p:nvSpPr>
          <p:spPr bwMode="auto">
            <a:xfrm flipH="1">
              <a:off x="2304" y="2640"/>
              <a:ext cx="240"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5093" name="Text Box 15"/>
            <p:cNvSpPr txBox="1">
              <a:spLocks noChangeArrowheads="1"/>
            </p:cNvSpPr>
            <p:nvPr/>
          </p:nvSpPr>
          <p:spPr bwMode="auto">
            <a:xfrm>
              <a:off x="624" y="2496"/>
              <a:ext cx="166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t>降低关联性</a:t>
              </a:r>
              <a:endParaRPr lang="en-US"/>
            </a:p>
          </p:txBody>
        </p:sp>
      </p:grpSp>
      <p:grpSp>
        <p:nvGrpSpPr>
          <p:cNvPr id="3" name="Group 16"/>
          <p:cNvGrpSpPr/>
          <p:nvPr/>
        </p:nvGrpSpPr>
        <p:grpSpPr bwMode="auto">
          <a:xfrm>
            <a:off x="3859213" y="4811713"/>
            <a:ext cx="4673600" cy="1190625"/>
            <a:chOff x="2544" y="2832"/>
            <a:chExt cx="2944" cy="750"/>
          </a:xfrm>
        </p:grpSpPr>
        <p:sp>
          <p:nvSpPr>
            <p:cNvPr id="45088" name="Line 17"/>
            <p:cNvSpPr>
              <a:spLocks noChangeShapeType="1"/>
            </p:cNvSpPr>
            <p:nvPr/>
          </p:nvSpPr>
          <p:spPr bwMode="auto">
            <a:xfrm flipV="1">
              <a:off x="2544" y="2976"/>
              <a:ext cx="1296"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5089" name="Line 18"/>
            <p:cNvSpPr>
              <a:spLocks noChangeShapeType="1"/>
            </p:cNvSpPr>
            <p:nvPr/>
          </p:nvSpPr>
          <p:spPr bwMode="auto">
            <a:xfrm>
              <a:off x="3840" y="2832"/>
              <a:ext cx="0" cy="288"/>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5090" name="Text Box 19"/>
            <p:cNvSpPr txBox="1">
              <a:spLocks noChangeArrowheads="1"/>
            </p:cNvSpPr>
            <p:nvPr/>
          </p:nvSpPr>
          <p:spPr bwMode="auto">
            <a:xfrm>
              <a:off x="3828" y="2832"/>
              <a:ext cx="1660" cy="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t>完全关联</a:t>
              </a:r>
              <a:endParaRPr lang="en-US"/>
            </a:p>
            <a:p>
              <a:r>
                <a:rPr lang="en-US"/>
                <a:t>（仅一套）</a:t>
              </a:r>
              <a:endParaRPr lang="en-US"/>
            </a:p>
            <a:p>
              <a:r>
                <a:rPr lang="en-US"/>
                <a:t>标签是除...之外的所有位</a:t>
              </a:r>
              <a:endParaRPr lang="en-US"/>
            </a:p>
            <a:p>
              <a:r>
                <a:rPr lang="en-US"/>
                <a:t>块和字节偏移</a:t>
              </a:r>
              <a:endParaRPr lang="en-US"/>
            </a:p>
          </p:txBody>
        </p:sp>
      </p:grpSp>
      <p:grpSp>
        <p:nvGrpSpPr>
          <p:cNvPr id="4" name="Group 20"/>
          <p:cNvGrpSpPr/>
          <p:nvPr/>
        </p:nvGrpSpPr>
        <p:grpSpPr bwMode="auto">
          <a:xfrm>
            <a:off x="1420813" y="5010150"/>
            <a:ext cx="2438400" cy="1276350"/>
            <a:chOff x="960" y="3168"/>
            <a:chExt cx="1536" cy="804"/>
          </a:xfrm>
        </p:grpSpPr>
        <p:sp>
          <p:nvSpPr>
            <p:cNvPr id="45085" name="Line 21"/>
            <p:cNvSpPr>
              <a:spLocks noChangeShapeType="1"/>
            </p:cNvSpPr>
            <p:nvPr/>
          </p:nvSpPr>
          <p:spPr bwMode="auto">
            <a:xfrm flipH="1">
              <a:off x="2064" y="3312"/>
              <a:ext cx="432"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5086" name="Line 22"/>
            <p:cNvSpPr>
              <a:spLocks noChangeShapeType="1"/>
            </p:cNvSpPr>
            <p:nvPr/>
          </p:nvSpPr>
          <p:spPr bwMode="auto">
            <a:xfrm>
              <a:off x="2064" y="3168"/>
              <a:ext cx="0" cy="288"/>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45087" name="Text Box 23"/>
            <p:cNvSpPr txBox="1">
              <a:spLocks noChangeArrowheads="1"/>
            </p:cNvSpPr>
            <p:nvPr/>
          </p:nvSpPr>
          <p:spPr bwMode="auto">
            <a:xfrm>
              <a:off x="960" y="3216"/>
              <a:ext cx="1505" cy="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t>直接映射</a:t>
              </a:r>
              <a:endParaRPr lang="en-US"/>
            </a:p>
            <a:p>
              <a:r>
                <a:rPr lang="en-US"/>
                <a:t>（仅一种方式）</a:t>
              </a:r>
              <a:endParaRPr lang="en-US"/>
            </a:p>
            <a:p>
              <a:r>
                <a:rPr lang="en-US"/>
                <a:t>较小的标签，仅有一个比较器</a:t>
              </a:r>
              <a:endParaRPr lang="en-US"/>
            </a:p>
          </p:txBody>
        </p:sp>
      </p:grpSp>
      <p:grpSp>
        <p:nvGrpSpPr>
          <p:cNvPr id="5" name="Group 24"/>
          <p:cNvGrpSpPr/>
          <p:nvPr/>
        </p:nvGrpSpPr>
        <p:grpSpPr bwMode="auto">
          <a:xfrm>
            <a:off x="3859213" y="4173538"/>
            <a:ext cx="2914650" cy="457200"/>
            <a:chOff x="2544" y="2256"/>
            <a:chExt cx="1836" cy="288"/>
          </a:xfrm>
        </p:grpSpPr>
        <p:sp>
          <p:nvSpPr>
            <p:cNvPr id="45082" name="Line 25"/>
            <p:cNvSpPr>
              <a:spLocks noChangeShapeType="1"/>
            </p:cNvSpPr>
            <p:nvPr/>
          </p:nvSpPr>
          <p:spPr bwMode="auto">
            <a:xfrm>
              <a:off x="2544" y="2400"/>
              <a:ext cx="240"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5083" name="Text Box 26"/>
            <p:cNvSpPr txBox="1">
              <a:spLocks noChangeArrowheads="1"/>
            </p:cNvSpPr>
            <p:nvPr/>
          </p:nvSpPr>
          <p:spPr bwMode="auto">
            <a:xfrm>
              <a:off x="2784" y="2304"/>
              <a:ext cx="15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t>增加关联性</a:t>
              </a:r>
              <a:endParaRPr lang="en-US"/>
            </a:p>
          </p:txBody>
        </p:sp>
        <p:sp>
          <p:nvSpPr>
            <p:cNvPr id="45084" name="Line 27"/>
            <p:cNvSpPr>
              <a:spLocks noChangeShapeType="1"/>
            </p:cNvSpPr>
            <p:nvPr/>
          </p:nvSpPr>
          <p:spPr bwMode="auto">
            <a:xfrm>
              <a:off x="2544" y="2256"/>
              <a:ext cx="0" cy="288"/>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grpSp>
      <p:grpSp>
        <p:nvGrpSpPr>
          <p:cNvPr id="6" name="Group 37"/>
          <p:cNvGrpSpPr/>
          <p:nvPr/>
        </p:nvGrpSpPr>
        <p:grpSpPr bwMode="auto">
          <a:xfrm>
            <a:off x="4164013" y="3106738"/>
            <a:ext cx="1517650" cy="793750"/>
            <a:chOff x="2448" y="1968"/>
            <a:chExt cx="956" cy="500"/>
          </a:xfrm>
        </p:grpSpPr>
        <p:sp>
          <p:nvSpPr>
            <p:cNvPr id="45080" name="Line 29"/>
            <p:cNvSpPr>
              <a:spLocks noChangeShapeType="1"/>
            </p:cNvSpPr>
            <p:nvPr/>
          </p:nvSpPr>
          <p:spPr bwMode="auto">
            <a:xfrm flipV="1">
              <a:off x="2880" y="2180"/>
              <a:ext cx="0" cy="288"/>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5081" name="Text Box 30"/>
            <p:cNvSpPr txBox="1">
              <a:spLocks noChangeArrowheads="1"/>
            </p:cNvSpPr>
            <p:nvPr/>
          </p:nvSpPr>
          <p:spPr bwMode="auto">
            <a:xfrm>
              <a:off x="2448" y="1968"/>
              <a:ext cx="95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1600"/>
                <a:t>选择集合</a:t>
              </a:r>
              <a:endParaRPr lang="en-US" sz="1600"/>
            </a:p>
          </p:txBody>
        </p:sp>
      </p:grpSp>
      <p:grpSp>
        <p:nvGrpSpPr>
          <p:cNvPr id="7" name="Group 38"/>
          <p:cNvGrpSpPr/>
          <p:nvPr/>
        </p:nvGrpSpPr>
        <p:grpSpPr bwMode="auto">
          <a:xfrm>
            <a:off x="1497013" y="3106738"/>
            <a:ext cx="2139950" cy="793750"/>
            <a:chOff x="960" y="1968"/>
            <a:chExt cx="1348" cy="500"/>
          </a:xfrm>
        </p:grpSpPr>
        <p:sp>
          <p:nvSpPr>
            <p:cNvPr id="45078" name="Text Box 31"/>
            <p:cNvSpPr txBox="1">
              <a:spLocks noChangeArrowheads="1"/>
            </p:cNvSpPr>
            <p:nvPr/>
          </p:nvSpPr>
          <p:spPr bwMode="auto">
            <a:xfrm>
              <a:off x="960" y="1968"/>
              <a:ext cx="1348"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1600"/>
                <a:t>用于标签比较</a:t>
              </a:r>
              <a:endParaRPr lang="en-US" sz="1600"/>
            </a:p>
          </p:txBody>
        </p:sp>
        <p:sp>
          <p:nvSpPr>
            <p:cNvPr id="45079" name="Line 32"/>
            <p:cNvSpPr>
              <a:spLocks noChangeShapeType="1"/>
            </p:cNvSpPr>
            <p:nvPr/>
          </p:nvSpPr>
          <p:spPr bwMode="auto">
            <a:xfrm flipV="1">
              <a:off x="1584" y="2180"/>
              <a:ext cx="0" cy="288"/>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8" name="Group 36"/>
          <p:cNvGrpSpPr/>
          <p:nvPr/>
        </p:nvGrpSpPr>
        <p:grpSpPr bwMode="auto">
          <a:xfrm>
            <a:off x="5840413" y="3106738"/>
            <a:ext cx="2770187" cy="793750"/>
            <a:chOff x="3504" y="1968"/>
            <a:chExt cx="1745" cy="500"/>
          </a:xfrm>
        </p:grpSpPr>
        <p:sp>
          <p:nvSpPr>
            <p:cNvPr id="45076" name="Line 33"/>
            <p:cNvSpPr>
              <a:spLocks noChangeShapeType="1"/>
            </p:cNvSpPr>
            <p:nvPr/>
          </p:nvSpPr>
          <p:spPr bwMode="auto">
            <a:xfrm flipV="1">
              <a:off x="3936" y="2180"/>
              <a:ext cx="0" cy="288"/>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5077" name="Text Box 34"/>
            <p:cNvSpPr txBox="1">
              <a:spLocks noChangeArrowheads="1"/>
            </p:cNvSpPr>
            <p:nvPr/>
          </p:nvSpPr>
          <p:spPr bwMode="auto">
            <a:xfrm>
              <a:off x="3504" y="1968"/>
              <a:ext cx="1745"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1600"/>
                <a:t>在块中选择单词</a:t>
              </a:r>
              <a:endParaRPr lang="en-US" sz="160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left)">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wipe(right)">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2"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wipe(right)">
                                      <p:cBhvr>
                                        <p:cTn id="3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p:txBody>
          <a:bodyPr/>
          <a:lstStyle/>
          <a:p>
            <a:r>
              <a:rPr lang="en-US" dirty="0" smtClean="0"/>
              <a:t>内容寻址存储器</a:t>
            </a:r>
            <a:endParaRPr lang="en-US" dirty="0" smtClean="0"/>
          </a:p>
        </p:txBody>
      </p:sp>
      <p:sp>
        <p:nvSpPr>
          <p:cNvPr id="3" name="Content Placeholder 2"/>
          <p:cNvSpPr>
            <a:spLocks noGrp="1"/>
          </p:cNvSpPr>
          <p:nvPr>
            <p:ph idx="1"/>
          </p:nvPr>
        </p:nvSpPr>
        <p:spPr>
          <a:xfrm>
            <a:off x="500063" y="962025"/>
            <a:ext cx="8455025" cy="5329238"/>
          </a:xfrm>
        </p:spPr>
        <p:txBody>
          <a:bodyPr/>
          <a:lstStyle/>
          <a:p>
            <a:r>
              <a:rPr lang="en-US" sz="2400" smtClean="0"/>
              <a:t>摄像机</a:t>
            </a:r>
            <a:endParaRPr lang="en-US" sz="2400" smtClean="0"/>
          </a:p>
          <a:p>
            <a:pPr lvl="1"/>
            <a:r>
              <a:rPr lang="en-US" sz="2000" smtClean="0"/>
              <a:t>将比较和存储功能结合在单一设备中的电路</a:t>
            </a:r>
            <a:br>
              <a:rPr lang="en-US" sz="2000" smtClean="0"/>
            </a:br>
            <a:r>
              <a:rPr lang="en-US" sz="2000" smtClean="0"/>
              <a:t/>
            </a:r>
            <a:br>
              <a:rPr lang="en-US" sz="2000" smtClean="0"/>
            </a:br>
            <a:r>
              <a:rPr lang="en-US" sz="2000" smtClean="0"/>
              <a:t/>
            </a:r>
            <a:endParaRPr lang="en-US" sz="2000" smtClean="0"/>
          </a:p>
          <a:p>
            <a:pPr lvl="1"/>
            <a:r>
              <a:rPr lang="en-US" sz="2000" smtClean="0"/>
              <a:t>在CAM中查找数据副本，返回匹配行的索引</a:t>
            </a:r>
            <a:br>
              <a:rPr lang="en-US" sz="2000" smtClean="0"/>
            </a:br>
            <a:r>
              <a:rPr lang="en-US" sz="2000" smtClean="0"/>
              <a:t/>
            </a:r>
            <a:br>
              <a:rPr lang="en-US" sz="2000" smtClean="0"/>
            </a:br>
            <a:r>
              <a:rPr lang="en-US" sz="2000" smtClean="0"/>
              <a:t/>
            </a:r>
            <a:endParaRPr lang="en-US" sz="2000" smtClean="0"/>
          </a:p>
          <a:p>
            <a:pPr lvl="1"/>
            <a:r>
              <a:rPr lang="en-US" sz="2000" smtClean="0"/>
              <a:t>高速表格查找</a:t>
            </a:r>
            <a:endParaRPr lang="en-US" sz="2000" smtClean="0"/>
          </a:p>
          <a:p>
            <a:pPr>
              <a:buFont typeface="Wingdings" panose="05000000000000000000" pitchFamily="2" charset="2"/>
              <a:buNone/>
            </a:pPr>
            <a:endParaRPr lang="en-US" sz="2600" smtClean="0"/>
          </a:p>
          <a:p>
            <a:endParaRPr lang="en-US" sz="2600" smtClean="0"/>
          </a:p>
          <a:p>
            <a:endParaRPr lang="en-US" sz="2400" smtClean="0"/>
          </a:p>
          <a:p>
            <a:endParaRPr lang="en-US" sz="1400" smtClean="0"/>
          </a:p>
          <a:p>
            <a:r>
              <a:rPr lang="en-US" sz="2400" smtClean="0">
                <a:solidFill>
                  <a:schemeClr val="tx2"/>
                </a:solidFill>
              </a:rPr>
              <a:t>近期趋势（~2011）</a:t>
            </a:r>
            <a:endParaRPr lang="en-US" sz="2400" smtClean="0">
              <a:solidFill>
                <a:schemeClr val="tx2"/>
              </a:solidFill>
            </a:endParaRPr>
          </a:p>
          <a:p>
            <a:pPr lvl="1"/>
            <a:r>
              <a:rPr lang="en-US" sz="2000" smtClean="0">
                <a:solidFill>
                  <a:schemeClr val="tx2"/>
                </a:solidFill>
              </a:rPr>
              <a:t>使用SRAM和比较器构建的2、4路组相联结构</a:t>
            </a:r>
            <a:endParaRPr lang="en-US" sz="2000" smtClean="0">
              <a:solidFill>
                <a:schemeClr val="tx2"/>
              </a:solidFill>
            </a:endParaRPr>
          </a:p>
          <a:p>
            <a:pPr lvl="1"/>
            <a:r>
              <a:rPr lang="en-US" sz="2000" smtClean="0">
                <a:solidFill>
                  <a:schemeClr val="tx2"/>
                </a:solidFill>
              </a:rPr>
              <a:t>采用CAMs建造的8号及以上的道路</a:t>
            </a:r>
            <a:endParaRPr lang="en-US" sz="2000" smtClean="0">
              <a:solidFill>
                <a:schemeClr val="tx2"/>
              </a:solidFill>
            </a:endParaRPr>
          </a:p>
          <a:p>
            <a:endParaRPr lang="en-US" sz="2400" smtClean="0"/>
          </a:p>
        </p:txBody>
      </p:sp>
      <p:sp>
        <p:nvSpPr>
          <p:cNvPr id="4608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16F28DC-2DCB-4027-B831-1EC2C250BC15}" type="slidenum">
              <a:rPr lang="en-AU" altLang="zh-CN"/>
            </a:fld>
            <a:endParaRPr lang="en-AU" altLang="zh-CN"/>
          </a:p>
        </p:txBody>
      </p:sp>
      <p:pic>
        <p:nvPicPr>
          <p:cNvPr id="4608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310063" y="1125538"/>
            <a:ext cx="4405312" cy="223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6" name="TextBox 6"/>
          <p:cNvSpPr txBox="1">
            <a:spLocks noChangeArrowheads="1"/>
          </p:cNvSpPr>
          <p:nvPr/>
        </p:nvSpPr>
        <p:spPr bwMode="auto">
          <a:xfrm>
            <a:off x="4678363" y="3300413"/>
            <a:ext cx="36083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rgbClr val="FF0000"/>
                </a:solidFill>
              </a:rPr>
              <a:t>基于NOR的CAM实现</a:t>
            </a:r>
            <a:endParaRPr lang="en-US">
              <a:solidFill>
                <a:srgbClr val="FF0000"/>
              </a:solidFill>
            </a:endParaRPr>
          </a:p>
        </p:txBody>
      </p:sp>
      <p:pic>
        <p:nvPicPr>
          <p:cNvPr id="19866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1563" y="3846513"/>
            <a:ext cx="1714500" cy="1223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866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1938" y="3846513"/>
            <a:ext cx="1643062" cy="1128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8662"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72288" y="3868738"/>
            <a:ext cx="1643062" cy="110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a:spLocks noChangeArrowheads="1"/>
          </p:cNvSpPr>
          <p:nvPr/>
        </p:nvSpPr>
        <p:spPr bwMode="auto">
          <a:xfrm>
            <a:off x="857250" y="5002213"/>
            <a:ext cx="2466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rgbClr val="FF0000"/>
                </a:solidFill>
              </a:rPr>
              <a:t>6个晶体管SRAM单元</a:t>
            </a:r>
            <a:endParaRPr lang="en-US">
              <a:solidFill>
                <a:srgbClr val="FF0000"/>
              </a:solidFill>
            </a:endParaRPr>
          </a:p>
        </p:txBody>
      </p:sp>
      <p:sp>
        <p:nvSpPr>
          <p:cNvPr id="12" name="TextBox 11"/>
          <p:cNvSpPr txBox="1">
            <a:spLocks noChangeArrowheads="1"/>
          </p:cNvSpPr>
          <p:nvPr/>
        </p:nvSpPr>
        <p:spPr bwMode="auto">
          <a:xfrm>
            <a:off x="4032250" y="5002213"/>
            <a:ext cx="18256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rgbClr val="FF0000"/>
                </a:solidFill>
              </a:rPr>
              <a:t>二进制CAM单元</a:t>
            </a:r>
            <a:endParaRPr lang="en-US">
              <a:solidFill>
                <a:srgbClr val="FF0000"/>
              </a:solidFill>
            </a:endParaRPr>
          </a:p>
        </p:txBody>
      </p:sp>
      <p:sp>
        <p:nvSpPr>
          <p:cNvPr id="13" name="TextBox 12"/>
          <p:cNvSpPr txBox="1">
            <a:spLocks noChangeArrowheads="1"/>
          </p:cNvSpPr>
          <p:nvPr/>
        </p:nvSpPr>
        <p:spPr bwMode="auto">
          <a:xfrm>
            <a:off x="6746875" y="5002213"/>
            <a:ext cx="194151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dirty="0">
                <a:solidFill>
                  <a:srgbClr val="FF0000"/>
                </a:solidFill>
              </a:rPr>
              <a:t>三元CAM单元</a:t>
            </a:r>
            <a:endParaRPr lang="en-US"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866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866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866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C056D9A9-CA61-4F87-AA1F-91B39993B208}" type="slidenum">
              <a:rPr lang="en-AU" altLang="zh-CN"/>
            </a:fld>
            <a:endParaRPr lang="en-AU" altLang="zh-CN"/>
          </a:p>
        </p:txBody>
      </p:sp>
      <p:sp>
        <p:nvSpPr>
          <p:cNvPr id="47107" name="Rectangle 4"/>
          <p:cNvSpPr>
            <a:spLocks noGrp="1" noChangeArrowheads="1"/>
          </p:cNvSpPr>
          <p:nvPr>
            <p:ph type="title"/>
          </p:nvPr>
        </p:nvSpPr>
        <p:spPr/>
        <p:txBody>
          <a:bodyPr/>
          <a:lstStyle/>
          <a:p>
            <a:pPr eaLnBrk="1" hangingPunct="1"/>
            <a:r>
              <a:rPr lang="en-US" smtClean="0"/>
              <a:t>替换政策</a:t>
            </a:r>
            <a:endParaRPr lang="en-AU" altLang="zh-CN" smtClean="0">
              <a:ea typeface="宋体" panose="02010600030101010101" pitchFamily="2" charset="-122"/>
            </a:endParaRPr>
          </a:p>
        </p:txBody>
      </p:sp>
      <p:sp>
        <p:nvSpPr>
          <p:cNvPr id="45060" name="Rectangle 5"/>
          <p:cNvSpPr>
            <a:spLocks noGrp="1" noChangeArrowheads="1"/>
          </p:cNvSpPr>
          <p:nvPr>
            <p:ph type="body" idx="1"/>
          </p:nvPr>
        </p:nvSpPr>
        <p:spPr/>
        <p:txBody>
          <a:bodyPr/>
          <a:lstStyle/>
          <a:p>
            <a:pPr eaLnBrk="1" hangingPunct="1">
              <a:lnSpc>
                <a:spcPct val="80000"/>
              </a:lnSpc>
            </a:pPr>
            <a:r>
              <a:rPr lang="en-US" smtClean="0">
                <a:solidFill>
                  <a:srgbClr val="FF0000"/>
                </a:solidFill>
              </a:rPr>
              <a:t>直接映射</a:t>
            </a:r>
            <a:endParaRPr lang="en-US" smtClean="0"/>
          </a:p>
          <a:p>
            <a:pPr lvl="1" eaLnBrk="1" hangingPunct="1">
              <a:lnSpc>
                <a:spcPct val="80000"/>
              </a:lnSpc>
            </a:pPr>
            <a:r>
              <a:rPr lang="en-US" smtClean="0"/>
              <a:t>没有选择</a:t>
            </a:r>
            <a:endParaRPr lang="en-US" smtClean="0"/>
          </a:p>
          <a:p>
            <a:pPr eaLnBrk="1" hangingPunct="1">
              <a:lnSpc>
                <a:spcPct val="80000"/>
              </a:lnSpc>
            </a:pPr>
            <a:r>
              <a:rPr lang="en-US" smtClean="0">
                <a:solidFill>
                  <a:srgbClr val="FF0000"/>
                </a:solidFill>
              </a:rPr>
              <a:t>设置关联</a:t>
            </a:r>
            <a:endParaRPr lang="en-US" smtClean="0">
              <a:solidFill>
                <a:srgbClr val="FF0000"/>
              </a:solidFill>
            </a:endParaRPr>
          </a:p>
          <a:p>
            <a:pPr lvl="1" eaLnBrk="1" hangingPunct="1">
              <a:lnSpc>
                <a:spcPct val="80000"/>
              </a:lnSpc>
            </a:pPr>
            <a:r>
              <a:rPr lang="en-US" smtClean="0"/>
              <a:t>如果有无效输入，应优先选择</a:t>
            </a:r>
            <a:endParaRPr lang="en-US" smtClean="0"/>
          </a:p>
          <a:p>
            <a:pPr lvl="1" eaLnBrk="1" hangingPunct="1">
              <a:lnSpc>
                <a:spcPct val="80000"/>
              </a:lnSpc>
            </a:pPr>
            <a:r>
              <a:rPr lang="en-US" smtClean="0"/>
              <a:t>否则，从集合中的条目中进行选择</a:t>
            </a:r>
            <a:endParaRPr lang="en-US" smtClean="0"/>
          </a:p>
          <a:p>
            <a:pPr lvl="1" eaLnBrk="1" hangingPunct="1">
              <a:lnSpc>
                <a:spcPct val="80000"/>
              </a:lnSpc>
            </a:pPr>
            <a:r>
              <a:rPr lang="en-US" smtClean="0">
                <a:solidFill>
                  <a:srgbClr val="FF0000"/>
                </a:solidFill>
              </a:rPr>
              <a:t>最近最少使用（LRU）</a:t>
            </a:r>
            <a:endParaRPr lang="en-US" smtClean="0">
              <a:solidFill>
                <a:srgbClr val="FF0000"/>
              </a:solidFill>
            </a:endParaRPr>
          </a:p>
          <a:p>
            <a:pPr lvl="2" eaLnBrk="1" hangingPunct="1">
              <a:lnSpc>
                <a:spcPct val="80000"/>
              </a:lnSpc>
            </a:pPr>
            <a:r>
              <a:rPr lang="en-US" smtClean="0"/>
              <a:t>选择使用时间最长的未使用项</a:t>
            </a:r>
            <a:endParaRPr lang="en-US" smtClean="0"/>
          </a:p>
          <a:p>
            <a:pPr lvl="3" eaLnBrk="1" hangingPunct="1">
              <a:lnSpc>
                <a:spcPct val="80000"/>
              </a:lnSpc>
            </a:pPr>
            <a:r>
              <a:rPr lang="en-US" smtClean="0"/>
              <a:t>简单适用于双向，易于管理适用于四向，过于困难超出这个范围</a:t>
            </a:r>
            <a:endParaRPr lang="en-US" smtClean="0"/>
          </a:p>
          <a:p>
            <a:pPr lvl="1" eaLnBrk="1" hangingPunct="1">
              <a:lnSpc>
                <a:spcPct val="80000"/>
              </a:lnSpc>
            </a:pPr>
            <a:r>
              <a:rPr lang="en-US" smtClean="0">
                <a:solidFill>
                  <a:srgbClr val="FF0000"/>
                </a:solidFill>
              </a:rPr>
              <a:t>随机的</a:t>
            </a:r>
            <a:endParaRPr lang="en-US" smtClean="0">
              <a:solidFill>
                <a:srgbClr val="FF0000"/>
              </a:solidFill>
            </a:endParaRPr>
          </a:p>
          <a:p>
            <a:pPr lvl="2" eaLnBrk="1" hangingPunct="1">
              <a:lnSpc>
                <a:spcPct val="80000"/>
              </a:lnSpc>
            </a:pPr>
            <a:r>
              <a:rPr lang="en-US" smtClean="0"/>
              <a:t>对于高关联性，其性能与LRU大致相同</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06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5060">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5060">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5060">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5060">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5060">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5060">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5060">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5060">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5060">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AE0622BF-C1E1-4E6B-882F-51455BF6E1E2}" type="slidenum">
              <a:rPr lang="en-AU" altLang="zh-CN"/>
            </a:fld>
            <a:endParaRPr lang="en-AU" altLang="zh-CN"/>
          </a:p>
        </p:txBody>
      </p:sp>
      <p:sp>
        <p:nvSpPr>
          <p:cNvPr id="48131" name="Rectangle 4"/>
          <p:cNvSpPr>
            <a:spLocks noGrp="1" noChangeArrowheads="1"/>
          </p:cNvSpPr>
          <p:nvPr>
            <p:ph type="title"/>
          </p:nvPr>
        </p:nvSpPr>
        <p:spPr/>
        <p:txBody>
          <a:bodyPr/>
          <a:lstStyle/>
          <a:p>
            <a:pPr eaLnBrk="1" hangingPunct="1"/>
            <a:r>
              <a:rPr lang="en-US" smtClean="0"/>
              <a:t>多级缓存</a:t>
            </a:r>
            <a:endParaRPr lang="en-AU" altLang="zh-CN" smtClean="0">
              <a:ea typeface="宋体" panose="02010600030101010101" pitchFamily="2" charset="-122"/>
            </a:endParaRPr>
          </a:p>
        </p:txBody>
      </p:sp>
      <p:sp>
        <p:nvSpPr>
          <p:cNvPr id="46084" name="Rectangle 5"/>
          <p:cNvSpPr>
            <a:spLocks noGrp="1" noChangeArrowheads="1"/>
          </p:cNvSpPr>
          <p:nvPr>
            <p:ph type="body" idx="1"/>
          </p:nvPr>
        </p:nvSpPr>
        <p:spPr/>
        <p:txBody>
          <a:bodyPr/>
          <a:lstStyle/>
          <a:p>
            <a:pPr eaLnBrk="1" hangingPunct="1"/>
            <a:r>
              <a:rPr lang="en-US" smtClean="0"/>
              <a:t>与CPU相连的主缓存</a:t>
            </a:r>
            <a:endParaRPr lang="en-US" smtClean="0"/>
          </a:p>
          <a:p>
            <a:pPr lvl="1" eaLnBrk="1" hangingPunct="1"/>
            <a:r>
              <a:rPr lang="en-US" smtClean="0"/>
              <a:t>体积小，但速度快</a:t>
            </a:r>
            <a:endParaRPr lang="en-US" smtClean="0"/>
          </a:p>
          <a:p>
            <a:pPr eaLnBrk="1" hangingPunct="1"/>
            <a:r>
              <a:rPr lang="en-US" smtClean="0"/>
              <a:t>一级缓存服务从主缓存中丢失</a:t>
            </a:r>
            <a:endParaRPr lang="en-US" smtClean="0"/>
          </a:p>
          <a:p>
            <a:pPr lvl="1" eaLnBrk="1" hangingPunct="1"/>
            <a:r>
              <a:rPr lang="en-US" smtClean="0"/>
              <a:t>容量更大，速度较慢，但仍然比主存储器快</a:t>
            </a:r>
            <a:endParaRPr lang="en-US" smtClean="0"/>
          </a:p>
          <a:p>
            <a:pPr eaLnBrk="1" hangingPunct="1"/>
            <a:r>
              <a:rPr lang="en-US" smtClean="0"/>
              <a:t>主存储器服务L-2缓存未命中</a:t>
            </a:r>
            <a:endParaRPr lang="en-US" smtClean="0"/>
          </a:p>
          <a:p>
            <a:pPr eaLnBrk="1" hangingPunct="1"/>
            <a:r>
              <a:rPr lang="en-US" smtClean="0"/>
              <a:t>一些高端系统包括L-3缓存</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08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084">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6084">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608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A9C1E664-563F-4594-A632-A8F427E1F2AF}" type="slidenum">
              <a:rPr lang="en-AU" altLang="zh-CN"/>
            </a:fld>
            <a:endParaRPr lang="en-AU" altLang="zh-CN"/>
          </a:p>
        </p:txBody>
      </p:sp>
      <p:sp>
        <p:nvSpPr>
          <p:cNvPr id="49155" name="Rectangle 4"/>
          <p:cNvSpPr>
            <a:spLocks noGrp="1" noChangeArrowheads="1"/>
          </p:cNvSpPr>
          <p:nvPr>
            <p:ph type="title"/>
          </p:nvPr>
        </p:nvSpPr>
        <p:spPr/>
        <p:txBody>
          <a:bodyPr/>
          <a:lstStyle/>
          <a:p>
            <a:pPr eaLnBrk="1" hangingPunct="1"/>
            <a:r>
              <a:rPr lang="en-US" smtClean="0"/>
              <a:t>多级缓存示例</a:t>
            </a:r>
            <a:endParaRPr lang="en-AU" altLang="zh-CN" smtClean="0">
              <a:ea typeface="宋体" panose="02010600030101010101" pitchFamily="2" charset="-122"/>
            </a:endParaRPr>
          </a:p>
        </p:txBody>
      </p:sp>
      <p:sp>
        <p:nvSpPr>
          <p:cNvPr id="47108" name="Rectangle 5"/>
          <p:cNvSpPr>
            <a:spLocks noGrp="1" noChangeArrowheads="1"/>
          </p:cNvSpPr>
          <p:nvPr>
            <p:ph type="body" idx="1"/>
          </p:nvPr>
        </p:nvSpPr>
        <p:spPr/>
        <p:txBody>
          <a:bodyPr/>
          <a:lstStyle/>
          <a:p>
            <a:pPr eaLnBrk="1" hangingPunct="1"/>
            <a:r>
              <a:rPr lang="en-US" sz="2800" smtClean="0"/>
              <a:t>指定的</a:t>
            </a:r>
            <a:endParaRPr lang="en-US" sz="2800" smtClean="0"/>
          </a:p>
          <a:p>
            <a:pPr lvl="1" eaLnBrk="1" hangingPunct="1"/>
            <a:r>
              <a:rPr lang="en-US" sz="2400" smtClean="0"/>
              <a:t>CPU基础CPI为1，时钟频率为4GHz</a:t>
            </a:r>
            <a:endParaRPr lang="en-US" sz="2400" smtClean="0"/>
          </a:p>
          <a:p>
            <a:pPr lvl="1" eaLnBrk="1" hangingPunct="1"/>
            <a:r>
              <a:rPr lang="en-US" sz="2400" smtClean="0"/>
              <a:t>Miss率/指令= 2%</a:t>
            </a:r>
            <a:endParaRPr lang="en-US" sz="2400" smtClean="0"/>
          </a:p>
          <a:p>
            <a:pPr lvl="1" eaLnBrk="1" hangingPunct="1"/>
            <a:r>
              <a:rPr lang="en-US" sz="2400" smtClean="0"/>
              <a:t>主存访问时间= 100ns</a:t>
            </a:r>
            <a:endParaRPr lang="en-US" sz="2400" smtClean="0"/>
          </a:p>
          <a:p>
            <a:pPr eaLnBrk="1" hangingPunct="1"/>
            <a:r>
              <a:rPr lang="en-US" sz="2800" smtClean="0"/>
              <a:t>如果处理器配备一个具有5 ns访问时间的二级缓存，那么它的速度会提高多少？而且，该二级缓存的容量是否足够大，可以将未命中率降低到0.5%？</a:t>
            </a:r>
            <a:endParaRPr lang="en-US" sz="2800" smtClean="0"/>
          </a:p>
          <a:p>
            <a:pPr eaLnBrk="1" hangingPunct="1"/>
            <a:r>
              <a:rPr lang="en-US" sz="2800" smtClean="0"/>
              <a:t>仅使用一级缓存</a:t>
            </a:r>
            <a:endParaRPr lang="en-US" sz="2800" smtClean="0"/>
          </a:p>
          <a:p>
            <a:pPr lvl="1" eaLnBrk="1" hangingPunct="1"/>
            <a:r>
              <a:rPr lang="en-US" sz="2400" smtClean="0">
                <a:solidFill>
                  <a:srgbClr val="FF0000"/>
                </a:solidFill>
              </a:rPr>
              <a:t>Miss penalty = 100ns/0.25ns = 400次循环</a:t>
            </a:r>
            <a:r>
              <a:rPr lang="en-US" sz="2400" smtClean="0"/>
              <a:t/>
            </a:r>
            <a:endParaRPr lang="en-US" sz="2400" smtClean="0"/>
          </a:p>
          <a:p>
            <a:pPr lvl="1" eaLnBrk="1" hangingPunct="1"/>
            <a:r>
              <a:rPr lang="en-US" sz="2400" smtClean="0">
                <a:solidFill>
                  <a:srgbClr val="FF0000"/>
                </a:solidFill>
              </a:rPr>
              <a:t>有效CPI = 1 + 0.02×400 = 9</a:t>
            </a:r>
            <a:r>
              <a:rPr lang="en-US" sz="2400" smtClean="0"/>
              <a:t/>
            </a:r>
            <a:endParaRPr lang="en-US" sz="240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108">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108">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10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BC3AD2ED-55B5-42D8-A827-DD5E57C9ACA6}" type="slidenum">
              <a:rPr lang="en-AU" altLang="zh-CN"/>
            </a:fld>
            <a:endParaRPr lang="en-AU" altLang="zh-CN"/>
          </a:p>
        </p:txBody>
      </p:sp>
      <p:sp>
        <p:nvSpPr>
          <p:cNvPr id="50179" name="Rectangle 4"/>
          <p:cNvSpPr>
            <a:spLocks noGrp="1" noChangeArrowheads="1"/>
          </p:cNvSpPr>
          <p:nvPr>
            <p:ph type="title"/>
          </p:nvPr>
        </p:nvSpPr>
        <p:spPr/>
        <p:txBody>
          <a:bodyPr/>
          <a:lstStyle/>
          <a:p>
            <a:pPr eaLnBrk="1" hangingPunct="1"/>
            <a:r>
              <a:rPr lang="en-US" smtClean="0"/>
              <a:t>示例（续）</a:t>
            </a:r>
            <a:endParaRPr lang="en-AU" altLang="zh-CN" smtClean="0">
              <a:ea typeface="宋体" panose="02010600030101010101" pitchFamily="2" charset="-122"/>
            </a:endParaRPr>
          </a:p>
        </p:txBody>
      </p:sp>
      <p:sp>
        <p:nvSpPr>
          <p:cNvPr id="48132" name="Rectangle 5"/>
          <p:cNvSpPr>
            <a:spLocks noGrp="1" noChangeArrowheads="1"/>
          </p:cNvSpPr>
          <p:nvPr>
            <p:ph type="body" idx="1"/>
          </p:nvPr>
        </p:nvSpPr>
        <p:spPr/>
        <p:txBody>
          <a:bodyPr/>
          <a:lstStyle/>
          <a:p>
            <a:pPr eaLnBrk="1" hangingPunct="1"/>
            <a:r>
              <a:rPr lang="en-US" smtClean="0"/>
              <a:t>现在添加L-2缓存</a:t>
            </a:r>
            <a:endParaRPr lang="en-US" smtClean="0"/>
          </a:p>
          <a:p>
            <a:pPr lvl="1" eaLnBrk="1" hangingPunct="1"/>
            <a:r>
              <a:rPr lang="en-US" smtClean="0"/>
              <a:t>访问时间= 5ns</a:t>
            </a:r>
            <a:endParaRPr lang="en-US" smtClean="0"/>
          </a:p>
          <a:p>
            <a:pPr lvl="1" eaLnBrk="1" hangingPunct="1"/>
            <a:r>
              <a:rPr lang="en-US" smtClean="0"/>
              <a:t>主存储器的全局遗漏率= 0.5%</a:t>
            </a:r>
            <a:endParaRPr lang="en-US" smtClean="0"/>
          </a:p>
          <a:p>
            <a:pPr eaLnBrk="1" hangingPunct="1"/>
            <a:r>
              <a:rPr lang="en-US" smtClean="0"/>
              <a:t>原发性浸润伴L-2型病变</a:t>
            </a:r>
            <a:endParaRPr lang="en-US" smtClean="0"/>
          </a:p>
          <a:p>
            <a:pPr lvl="1" eaLnBrk="1" hangingPunct="1"/>
            <a:r>
              <a:rPr lang="en-US" smtClean="0"/>
              <a:t>惩罚= 5ns/0.25ns = 20次循环</a:t>
            </a:r>
            <a:endParaRPr lang="en-US" smtClean="0"/>
          </a:p>
          <a:p>
            <a:pPr eaLnBrk="1" hangingPunct="1"/>
            <a:r>
              <a:rPr lang="en-US" smtClean="0"/>
              <a:t>主要缺陷与L-2缺陷</a:t>
            </a:r>
            <a:endParaRPr lang="en-US" smtClean="0"/>
          </a:p>
          <a:p>
            <a:pPr lvl="1" eaLnBrk="1" hangingPunct="1"/>
            <a:r>
              <a:rPr lang="en-US" smtClean="0"/>
              <a:t>额外罚金= 400次循环</a:t>
            </a:r>
            <a:endParaRPr lang="en-US" smtClean="0"/>
          </a:p>
          <a:p>
            <a:pPr eaLnBrk="1" hangingPunct="1"/>
            <a:r>
              <a:rPr lang="en-US" smtClean="0"/>
              <a:t>CPI = 1 + 0.02×20 + 0.005×400 = 3.4</a:t>
            </a:r>
            <a:endParaRPr lang="en-US" smtClean="0"/>
          </a:p>
          <a:p>
            <a:pPr eaLnBrk="1" hangingPunct="1"/>
            <a:r>
              <a:rPr lang="en-US" smtClean="0">
                <a:solidFill>
                  <a:srgbClr val="FF0000"/>
                </a:solidFill>
              </a:rPr>
              <a:t>性能比= 9/3.4 = 2.6</a:t>
            </a:r>
            <a:endParaRPr lang="en-AU" altLang="zh-CN" smtClean="0">
              <a:solidFill>
                <a:srgbClr val="FF0000"/>
              </a:solidFill>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813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813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813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13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813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813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67E13654-B399-49AD-8931-1C1FDAD17982}" type="slidenum">
              <a:rPr lang="en-AU" altLang="zh-CN"/>
            </a:fld>
            <a:endParaRPr lang="en-AU" altLang="zh-CN"/>
          </a:p>
        </p:txBody>
      </p:sp>
      <p:sp>
        <p:nvSpPr>
          <p:cNvPr id="51203" name="Rectangle 6"/>
          <p:cNvSpPr>
            <a:spLocks noGrp="1" noChangeArrowheads="1"/>
          </p:cNvSpPr>
          <p:nvPr>
            <p:ph type="title"/>
          </p:nvPr>
        </p:nvSpPr>
        <p:spPr>
          <a:xfrm>
            <a:off x="684213" y="206375"/>
            <a:ext cx="8259762" cy="701675"/>
          </a:xfrm>
        </p:spPr>
        <p:txBody>
          <a:bodyPr/>
          <a:lstStyle/>
          <a:p>
            <a:pPr eaLnBrk="1" hangingPunct="1"/>
            <a:r>
              <a:rPr lang="en-US" sz="4000" smtClean="0"/>
              <a:t>多级缓存注意事项</a:t>
            </a:r>
            <a:endParaRPr lang="en-AU" altLang="zh-CN" sz="4000" smtClean="0">
              <a:ea typeface="宋体" panose="02010600030101010101" pitchFamily="2" charset="-122"/>
            </a:endParaRPr>
          </a:p>
        </p:txBody>
      </p:sp>
      <p:sp>
        <p:nvSpPr>
          <p:cNvPr id="49156" name="Rectangle 7"/>
          <p:cNvSpPr>
            <a:spLocks noGrp="1" noChangeArrowheads="1"/>
          </p:cNvSpPr>
          <p:nvPr>
            <p:ph type="body" idx="1"/>
          </p:nvPr>
        </p:nvSpPr>
        <p:spPr/>
        <p:txBody>
          <a:bodyPr/>
          <a:lstStyle/>
          <a:p>
            <a:pPr eaLnBrk="1" hangingPunct="1"/>
            <a:r>
              <a:rPr lang="en-US" smtClean="0">
                <a:solidFill>
                  <a:srgbClr val="FF0000"/>
                </a:solidFill>
              </a:rPr>
              <a:t>一级缓存</a:t>
            </a:r>
            <a:endParaRPr lang="en-US" smtClean="0">
              <a:solidFill>
                <a:srgbClr val="FF0000"/>
              </a:solidFill>
            </a:endParaRPr>
          </a:p>
          <a:p>
            <a:pPr lvl="1" eaLnBrk="1" hangingPunct="1"/>
            <a:r>
              <a:rPr lang="en-US" smtClean="0"/>
              <a:t>专注于最小的击中时间</a:t>
            </a:r>
            <a:endParaRPr lang="en-US" smtClean="0"/>
          </a:p>
          <a:p>
            <a:pPr eaLnBrk="1" hangingPunct="1"/>
            <a:r>
              <a:rPr lang="en-US" smtClean="0">
                <a:solidFill>
                  <a:srgbClr val="FF0000"/>
                </a:solidFill>
              </a:rPr>
              <a:t>L-2缓存</a:t>
            </a:r>
            <a:endParaRPr lang="en-US" smtClean="0">
              <a:solidFill>
                <a:srgbClr val="FF0000"/>
              </a:solidFill>
            </a:endParaRPr>
          </a:p>
          <a:p>
            <a:pPr lvl="1" eaLnBrk="1" hangingPunct="1"/>
            <a:r>
              <a:rPr lang="en-US" smtClean="0"/>
              <a:t>专注于低误码率，以避免主内存访问</a:t>
            </a:r>
            <a:endParaRPr lang="en-US" smtClean="0"/>
          </a:p>
          <a:p>
            <a:pPr lvl="1" eaLnBrk="1" hangingPunct="1"/>
            <a:r>
              <a:rPr lang="en-US" smtClean="0"/>
              <a:t>撞击时间对总体影响较小</a:t>
            </a:r>
            <a:endParaRPr lang="en-US" smtClean="0"/>
          </a:p>
          <a:p>
            <a:pPr eaLnBrk="1" hangingPunct="1"/>
            <a:r>
              <a:rPr lang="en-US" smtClean="0">
                <a:solidFill>
                  <a:srgbClr val="FF0000"/>
                </a:solidFill>
              </a:rPr>
              <a:t>结果</a:t>
            </a:r>
            <a:endParaRPr lang="en-US" smtClean="0">
              <a:solidFill>
                <a:srgbClr val="FF0000"/>
              </a:solidFill>
            </a:endParaRPr>
          </a:p>
          <a:p>
            <a:pPr lvl="1" eaLnBrk="1" hangingPunct="1"/>
            <a:r>
              <a:rPr lang="en-US" smtClean="0"/>
              <a:t>L-1缓存通常比单个缓存小</a:t>
            </a:r>
            <a:endParaRPr lang="en-US" smtClean="0"/>
          </a:p>
          <a:p>
            <a:pPr lvl="1" eaLnBrk="1" hangingPunct="1"/>
            <a:r>
              <a:rPr lang="en-US" smtClean="0"/>
              <a:t>L-1块大小小于L-2块大小</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9156">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915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156">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9156">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915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C96B3997-8662-4E14-BAC1-4216AA54B918}" type="slidenum">
              <a:rPr lang="en-AU" altLang="zh-CN"/>
            </a:fld>
            <a:endParaRPr lang="en-AU" altLang="zh-CN"/>
          </a:p>
        </p:txBody>
      </p:sp>
      <p:sp>
        <p:nvSpPr>
          <p:cNvPr id="52227" name="Rectangle 4"/>
          <p:cNvSpPr>
            <a:spLocks noGrp="1" noChangeArrowheads="1"/>
          </p:cNvSpPr>
          <p:nvPr>
            <p:ph type="title"/>
          </p:nvPr>
        </p:nvSpPr>
        <p:spPr>
          <a:xfrm>
            <a:off x="684213" y="266700"/>
            <a:ext cx="8259762" cy="641350"/>
          </a:xfrm>
        </p:spPr>
        <p:txBody>
          <a:bodyPr/>
          <a:lstStyle/>
          <a:p>
            <a:pPr eaLnBrk="1" hangingPunct="1"/>
            <a:r>
              <a:rPr lang="en-US" sz="3600" smtClean="0"/>
              <a:t>与高级CPU的交互</a:t>
            </a:r>
            <a:endParaRPr lang="en-AU" altLang="zh-CN" sz="3600" smtClean="0">
              <a:ea typeface="宋体" panose="02010600030101010101" pitchFamily="2" charset="-122"/>
            </a:endParaRPr>
          </a:p>
        </p:txBody>
      </p:sp>
      <p:sp>
        <p:nvSpPr>
          <p:cNvPr id="50180" name="Rectangle 5"/>
          <p:cNvSpPr>
            <a:spLocks noGrp="1" noChangeArrowheads="1"/>
          </p:cNvSpPr>
          <p:nvPr>
            <p:ph type="body" idx="1"/>
          </p:nvPr>
        </p:nvSpPr>
        <p:spPr/>
        <p:txBody>
          <a:bodyPr/>
          <a:lstStyle/>
          <a:p>
            <a:pPr eaLnBrk="1" hangingPunct="1"/>
            <a:r>
              <a:rPr lang="en-US" smtClean="0"/>
              <a:t>乱序CPU可以在缓存未命中时执行指令</a:t>
            </a:r>
            <a:endParaRPr lang="en-US" smtClean="0"/>
          </a:p>
          <a:p>
            <a:pPr lvl="1" eaLnBrk="1" hangingPunct="1"/>
            <a:r>
              <a:rPr lang="en-US" smtClean="0"/>
              <a:t>待存入存储单元的存储器</a:t>
            </a:r>
            <a:endParaRPr lang="en-US" smtClean="0"/>
          </a:p>
          <a:p>
            <a:pPr lvl="1" eaLnBrk="1" hangingPunct="1"/>
            <a:r>
              <a:rPr lang="en-US" smtClean="0"/>
              <a:t>在保留站等待的依赖指令</a:t>
            </a:r>
            <a:endParaRPr lang="en-US" smtClean="0"/>
          </a:p>
          <a:p>
            <a:pPr lvl="2" eaLnBrk="1" hangingPunct="1"/>
            <a:r>
              <a:rPr lang="en-US" smtClean="0"/>
              <a:t>独立指令继续</a:t>
            </a:r>
            <a:endParaRPr lang="en-US" smtClean="0"/>
          </a:p>
          <a:p>
            <a:pPr eaLnBrk="1" hangingPunct="1"/>
            <a:r>
              <a:rPr lang="en-US" smtClean="0"/>
              <a:t>miss的影响取决于程序数据流</a:t>
            </a:r>
            <a:endParaRPr lang="en-US" smtClean="0"/>
          </a:p>
          <a:p>
            <a:pPr lvl="1" eaLnBrk="1" hangingPunct="1"/>
            <a:r>
              <a:rPr lang="en-US" smtClean="0"/>
              <a:t>更难分析</a:t>
            </a:r>
            <a:endParaRPr lang="en-US" smtClean="0"/>
          </a:p>
          <a:p>
            <a:pPr lvl="1" eaLnBrk="1" hangingPunct="1"/>
            <a:r>
              <a:rPr lang="en-US" smtClean="0"/>
              <a:t>使用系统仿真</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180">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180">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018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第5章—大容量和高速度：利用内存层次结构—</a:t>
            </a:r>
            <a:fld id="{9B4595D6-E71D-4B71-82D9-EA60DD72250C}" type="slidenum">
              <a:rPr lang="en-AU" altLang="zh-CN"/>
            </a:fld>
            <a:endParaRPr lang="en-AU" altLang="zh-CN"/>
          </a:p>
        </p:txBody>
      </p:sp>
      <p:pic>
        <p:nvPicPr>
          <p:cNvPr id="53251" name="Picture 6" descr="f05-18-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5649913" y="1143000"/>
            <a:ext cx="2922587"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2" name="Rectangle 2"/>
          <p:cNvSpPr>
            <a:spLocks noGrp="1" noChangeArrowheads="1"/>
          </p:cNvSpPr>
          <p:nvPr>
            <p:ph type="title"/>
          </p:nvPr>
        </p:nvSpPr>
        <p:spPr/>
        <p:txBody>
          <a:bodyPr/>
          <a:lstStyle/>
          <a:p>
            <a:pPr eaLnBrk="1" hangingPunct="1"/>
            <a:r>
              <a:rPr lang="en-US" smtClean="0"/>
              <a:t>与软件的交互</a:t>
            </a:r>
            <a:endParaRPr lang="en-AU" altLang="zh-CN" smtClean="0">
              <a:ea typeface="宋体" panose="02010600030101010101" pitchFamily="2" charset="-122"/>
            </a:endParaRPr>
          </a:p>
        </p:txBody>
      </p:sp>
      <p:sp>
        <p:nvSpPr>
          <p:cNvPr id="51205" name="Rectangle 3"/>
          <p:cNvSpPr>
            <a:spLocks noGrp="1" noChangeArrowheads="1"/>
          </p:cNvSpPr>
          <p:nvPr>
            <p:ph type="body" idx="1"/>
          </p:nvPr>
        </p:nvSpPr>
        <p:spPr>
          <a:xfrm>
            <a:off x="500063" y="1071563"/>
            <a:ext cx="5149850" cy="5351462"/>
          </a:xfrm>
        </p:spPr>
        <p:txBody>
          <a:bodyPr/>
          <a:lstStyle/>
          <a:p>
            <a:pPr eaLnBrk="1" hangingPunct="1"/>
            <a:r>
              <a:rPr lang="en-US" sz="2400" dirty="0" smtClean="0"/>
              <a:t>基索排序与快速排序</a:t>
            </a:r>
            <a:endParaRPr lang="en-US" sz="2400" dirty="0" smtClean="0"/>
          </a:p>
          <a:p>
            <a:pPr lvl="1" eaLnBrk="1" hangingPunct="1"/>
            <a:r>
              <a:rPr lang="en-US" sz="2000" dirty="0" smtClean="0"/>
              <a:t>在每个项目的操作次数方面，基数排序具有算法优势。</a:t>
            </a:r>
            <a:endParaRPr lang="en-US" sz="2000" dirty="0" smtClean="0"/>
          </a:p>
          <a:p>
            <a:pPr lvl="1" eaLnBrk="1" hangingPunct="1"/>
            <a:r>
              <a:rPr lang="en-US" sz="2000" dirty="0" smtClean="0"/>
              <a:t>但是，如图b所示，基数排序的时间或空间复杂度会增加。这是为什么呢？</a:t>
            </a:r>
            <a:endParaRPr lang="en-US" sz="2000" dirty="0" smtClean="0"/>
          </a:p>
          <a:p>
            <a:pPr lvl="2" eaLnBrk="1" hangingPunct="1"/>
            <a:r>
              <a:rPr lang="en-US" sz="2000" i="1" dirty="0" smtClean="0">
                <a:solidFill>
                  <a:schemeClr val="tx2"/>
                </a:solidFill>
              </a:rPr>
              <a:t>见图c</a:t>
            </a:r>
            <a:endParaRPr lang="en-US" sz="2000" i="1" dirty="0" smtClean="0">
              <a:solidFill>
                <a:schemeClr val="tx2"/>
              </a:solidFill>
            </a:endParaRPr>
          </a:p>
          <a:p>
            <a:pPr eaLnBrk="1" hangingPunct="1"/>
            <a:r>
              <a:rPr lang="en-US" sz="2400" dirty="0" smtClean="0"/>
              <a:t>Misses依赖于内存访问模式</a:t>
            </a:r>
            <a:endParaRPr lang="en-US" sz="2400" dirty="0" smtClean="0"/>
          </a:p>
          <a:p>
            <a:pPr lvl="1" eaLnBrk="1" hangingPunct="1"/>
            <a:r>
              <a:rPr lang="en-US" sz="2000" dirty="0" smtClean="0"/>
              <a:t>算法行为，内存访问的编译器优化</a:t>
            </a:r>
            <a:endParaRPr lang="en-US" sz="2000" dirty="0" smtClean="0"/>
          </a:p>
          <a:p>
            <a:pPr eaLnBrk="1" hangingPunct="1"/>
            <a:r>
              <a:rPr lang="en-US" sz="2400" dirty="0" err="1" smtClean="0">
                <a:solidFill>
                  <a:srgbClr val="FF0000"/>
                </a:solidFill>
              </a:rPr>
              <a:t>自动调谐有助于性能</a:t>
            </a:r>
            <a:r>
              <a:rPr lang="en-US" sz="2400" dirty="0" smtClean="0"/>
              <a:t/>
            </a:r>
            <a:endParaRPr lang="en-US" sz="2400" dirty="0" smtClean="0"/>
          </a:p>
          <a:p>
            <a:pPr lvl="1" eaLnBrk="1" hangingPunct="1"/>
            <a:r>
              <a:rPr lang="en-US" sz="2000" dirty="0" smtClean="0"/>
              <a:t>为算法进行参数化，并在运行时针对给定架构找到最佳参数组合</a:t>
            </a:r>
            <a:endParaRPr lang="en-US" sz="2000" dirty="0" smtClean="0"/>
          </a:p>
          <a:p>
            <a:pPr lvl="2" eaLnBrk="1" hangingPunct="1"/>
            <a:r>
              <a:rPr lang="en-US" sz="1800" dirty="0" smtClean="0"/>
              <a:t>例如，写回与写通等。</a:t>
            </a:r>
            <a:endParaRPr lang="en-US" sz="18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120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1205">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1205">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120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3F6D3336-B7A2-4060-AA2F-77B4E1367DF6}" type="slidenum">
              <a:rPr lang="en-AU" altLang="zh-CN"/>
            </a:fld>
            <a:endParaRPr lang="en-AU" altLang="zh-CN"/>
          </a:p>
        </p:txBody>
      </p:sp>
      <p:pic>
        <p:nvPicPr>
          <p:cNvPr id="8195" name="Picture 10" descr="f05-04-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20750" y="3429000"/>
            <a:ext cx="3743325" cy="280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6" name="Rectangle 7"/>
          <p:cNvSpPr>
            <a:spLocks noGrp="1" noChangeArrowheads="1"/>
          </p:cNvSpPr>
          <p:nvPr>
            <p:ph type="title"/>
          </p:nvPr>
        </p:nvSpPr>
        <p:spPr/>
        <p:txBody>
          <a:bodyPr/>
          <a:lstStyle/>
          <a:p>
            <a:pPr eaLnBrk="1" hangingPunct="1"/>
            <a:r>
              <a:rPr lang="en-US" smtClean="0"/>
              <a:t>缓存内存</a:t>
            </a:r>
            <a:endParaRPr lang="en-AU" altLang="zh-CN" smtClean="0">
              <a:ea typeface="宋体" panose="02010600030101010101" pitchFamily="2" charset="-122"/>
            </a:endParaRPr>
          </a:p>
        </p:txBody>
      </p:sp>
      <p:sp>
        <p:nvSpPr>
          <p:cNvPr id="8197" name="Rectangle 8"/>
          <p:cNvSpPr>
            <a:spLocks noGrp="1" noChangeArrowheads="1"/>
          </p:cNvSpPr>
          <p:nvPr>
            <p:ph type="body" idx="1"/>
          </p:nvPr>
        </p:nvSpPr>
        <p:spPr>
          <a:xfrm>
            <a:off x="684213" y="1125538"/>
            <a:ext cx="8270875" cy="2276475"/>
          </a:xfrm>
        </p:spPr>
        <p:txBody>
          <a:bodyPr/>
          <a:lstStyle/>
          <a:p>
            <a:pPr eaLnBrk="1" hangingPunct="1"/>
            <a:r>
              <a:rPr lang="en-US" smtClean="0"/>
              <a:t>缓存内存</a:t>
            </a:r>
            <a:endParaRPr lang="en-US" smtClean="0"/>
          </a:p>
          <a:p>
            <a:pPr lvl="1" eaLnBrk="1" hangingPunct="1"/>
            <a:r>
              <a:rPr lang="en-US" smtClean="0"/>
              <a:t>最接近CPU的内存层次结构的级别</a:t>
            </a:r>
            <a:endParaRPr lang="en-US" smtClean="0"/>
          </a:p>
          <a:p>
            <a:pPr eaLnBrk="1" hangingPunct="1"/>
            <a:r>
              <a:rPr lang="en-US" smtClean="0"/>
              <a:t>已知访问集X1，...，Xn-1和Xn</a:t>
            </a:r>
            <a:r>
              <a:rPr lang="en-US" baseline="-25000" smtClean="0"/>
              <a:t/>
            </a:r>
            <a:r>
              <a:rPr lang="en-US" smtClean="0"/>
              <a:t/>
            </a:r>
            <a:r>
              <a:rPr lang="en-US" baseline="-25000" smtClean="0"/>
              <a:t/>
            </a:r>
            <a:r>
              <a:rPr lang="en-US" smtClean="0"/>
              <a:t/>
            </a:r>
            <a:r>
              <a:rPr lang="en-US" baseline="-25000" smtClean="0"/>
              <a:t/>
            </a:r>
            <a:endParaRPr lang="en-AU" altLang="zh-CN" baseline="-25000" smtClean="0">
              <a:ea typeface="宋体" panose="02010600030101010101" pitchFamily="2" charset="-122"/>
            </a:endParaRPr>
          </a:p>
        </p:txBody>
      </p:sp>
      <p:sp>
        <p:nvSpPr>
          <p:cNvPr id="8198" name="Text Box 4"/>
          <p:cNvSpPr txBox="1">
            <a:spLocks noChangeArrowheads="1"/>
          </p:cNvSpPr>
          <p:nvPr/>
        </p:nvSpPr>
        <p:spPr bwMode="auto">
          <a:xfrm rot="5400000">
            <a:off x="7503319" y="1273969"/>
            <a:ext cx="29146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第5.2节缓存基础</a:t>
            </a:r>
            <a:endParaRPr lang="en-US">
              <a:solidFill>
                <a:schemeClr val="folHlink"/>
              </a:solidFill>
            </a:endParaRPr>
          </a:p>
        </p:txBody>
      </p:sp>
      <p:sp>
        <p:nvSpPr>
          <p:cNvPr id="10247" name="Rectangle 6"/>
          <p:cNvSpPr>
            <a:spLocks noChangeArrowheads="1"/>
          </p:cNvSpPr>
          <p:nvPr/>
        </p:nvSpPr>
        <p:spPr bwMode="auto">
          <a:xfrm>
            <a:off x="5148263" y="3789363"/>
            <a:ext cx="3811587" cy="2303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eaLnBrk="1" hangingPunct="1">
              <a:spcBef>
                <a:spcPct val="20000"/>
              </a:spcBef>
              <a:buClr>
                <a:schemeClr val="folHlink"/>
              </a:buClr>
              <a:buSzPct val="60000"/>
              <a:buFont typeface="Wingdings" panose="05000000000000000000" pitchFamily="2" charset="2"/>
              <a:buChar char="n"/>
            </a:pPr>
            <a:r>
              <a:rPr lang="en-US" sz="2800">
                <a:solidFill>
                  <a:srgbClr val="FF0000"/>
                </a:solidFill>
              </a:rPr>
              <a:t>我们如何知道数据是否存在？</a:t>
            </a:r>
            <a:endParaRPr lang="en-US" sz="2800">
              <a:solidFill>
                <a:srgbClr val="FF0000"/>
              </a:solidFill>
            </a:endParaRPr>
          </a:p>
          <a:p>
            <a:pPr marL="342900" indent="-342900" eaLnBrk="1" hangingPunct="1">
              <a:spcBef>
                <a:spcPct val="20000"/>
              </a:spcBef>
              <a:buClr>
                <a:schemeClr val="folHlink"/>
              </a:buClr>
              <a:buSzPct val="60000"/>
              <a:buFont typeface="Wingdings" panose="05000000000000000000" pitchFamily="2" charset="2"/>
              <a:buChar char="n"/>
            </a:pPr>
            <a:r>
              <a:rPr lang="en-US" sz="2800">
                <a:solidFill>
                  <a:srgbClr val="FF0000"/>
                </a:solidFill>
              </a:rPr>
              <a:t>我们往哪里看？</a:t>
            </a:r>
            <a:endParaRPr lang="en-US" sz="280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A49502C0-2336-4C30-98FF-DFF5B6BF9444}" type="slidenum">
              <a:rPr lang="en-AU" altLang="zh-CN"/>
            </a:fld>
            <a:endParaRPr lang="en-AU" altLang="zh-CN"/>
          </a:p>
        </p:txBody>
      </p:sp>
      <p:sp>
        <p:nvSpPr>
          <p:cNvPr id="54275" name="Rectangle 5"/>
          <p:cNvSpPr>
            <a:spLocks noGrp="1" noChangeArrowheads="1"/>
          </p:cNvSpPr>
          <p:nvPr>
            <p:ph type="title"/>
          </p:nvPr>
        </p:nvSpPr>
        <p:spPr/>
        <p:txBody>
          <a:bodyPr/>
          <a:lstStyle/>
          <a:p>
            <a:pPr eaLnBrk="1" hangingPunct="1"/>
            <a:r>
              <a:rPr lang="en-US" smtClean="0"/>
              <a:t>虚拟内存</a:t>
            </a:r>
            <a:endParaRPr lang="en-AU" altLang="zh-CN" smtClean="0">
              <a:ea typeface="宋体" panose="02010600030101010101" pitchFamily="2" charset="-122"/>
            </a:endParaRPr>
          </a:p>
        </p:txBody>
      </p:sp>
      <p:sp>
        <p:nvSpPr>
          <p:cNvPr id="55300" name="Rectangle 6"/>
          <p:cNvSpPr>
            <a:spLocks noGrp="1" noChangeArrowheads="1"/>
          </p:cNvSpPr>
          <p:nvPr>
            <p:ph type="body" idx="1"/>
          </p:nvPr>
        </p:nvSpPr>
        <p:spPr/>
        <p:txBody>
          <a:bodyPr/>
          <a:lstStyle/>
          <a:p>
            <a:pPr eaLnBrk="1" hangingPunct="1">
              <a:lnSpc>
                <a:spcPct val="80000"/>
              </a:lnSpc>
            </a:pPr>
            <a:r>
              <a:rPr lang="en-US" smtClean="0"/>
              <a:t>将主存储器用作二级（磁盘）存储的“缓存”</a:t>
            </a:r>
            <a:endParaRPr lang="en-US" smtClean="0"/>
          </a:p>
          <a:p>
            <a:pPr lvl="1" eaLnBrk="1" hangingPunct="1">
              <a:lnSpc>
                <a:spcPct val="80000"/>
              </a:lnSpc>
            </a:pPr>
            <a:r>
              <a:rPr lang="en-US" smtClean="0"/>
              <a:t>由CPU硬件和操作系统（OS）共同管理</a:t>
            </a:r>
            <a:endParaRPr lang="en-US" smtClean="0"/>
          </a:p>
          <a:p>
            <a:pPr eaLnBrk="1" hangingPunct="1">
              <a:lnSpc>
                <a:spcPct val="80000"/>
              </a:lnSpc>
            </a:pPr>
            <a:r>
              <a:rPr lang="en-US" smtClean="0"/>
              <a:t>程序共享主内存</a:t>
            </a:r>
            <a:endParaRPr lang="en-US" smtClean="0"/>
          </a:p>
          <a:p>
            <a:pPr lvl="1" eaLnBrk="1" hangingPunct="1">
              <a:lnSpc>
                <a:spcPct val="80000"/>
              </a:lnSpc>
            </a:pPr>
            <a:r>
              <a:rPr lang="en-US" smtClean="0"/>
              <a:t>每个程序都有一个私有的虚拟地址空间，用来存放其经常使用的代码和数据</a:t>
            </a:r>
            <a:endParaRPr lang="en-US" smtClean="0"/>
          </a:p>
          <a:p>
            <a:pPr lvl="1" eaLnBrk="1" hangingPunct="1">
              <a:lnSpc>
                <a:spcPct val="80000"/>
              </a:lnSpc>
            </a:pPr>
            <a:r>
              <a:rPr lang="en-US" smtClean="0"/>
              <a:t>受其他程序保护</a:t>
            </a:r>
            <a:endParaRPr lang="en-US" smtClean="0"/>
          </a:p>
          <a:p>
            <a:pPr eaLnBrk="1" hangingPunct="1">
              <a:lnSpc>
                <a:spcPct val="80000"/>
              </a:lnSpc>
            </a:pPr>
            <a:r>
              <a:rPr lang="en-US" smtClean="0"/>
              <a:t>CPU和操作系统将虚拟地址转换为物理地址</a:t>
            </a:r>
            <a:endParaRPr lang="en-US" smtClean="0"/>
          </a:p>
          <a:p>
            <a:pPr lvl="1" eaLnBrk="1" hangingPunct="1">
              <a:lnSpc>
                <a:spcPct val="80000"/>
              </a:lnSpc>
            </a:pPr>
            <a:r>
              <a:rPr lang="en-US" smtClean="0"/>
              <a:t>VM“块”称为页</a:t>
            </a:r>
            <a:r>
              <a:rPr lang="en-US" smtClean="0">
                <a:solidFill>
                  <a:srgbClr val="FF0000"/>
                </a:solidFill>
              </a:rPr>
              <a:t/>
            </a:r>
            <a:endParaRPr lang="en-US" smtClean="0">
              <a:solidFill>
                <a:srgbClr val="FF0000"/>
              </a:solidFill>
            </a:endParaRPr>
          </a:p>
          <a:p>
            <a:pPr lvl="1" eaLnBrk="1" hangingPunct="1">
              <a:lnSpc>
                <a:spcPct val="80000"/>
              </a:lnSpc>
            </a:pPr>
            <a:r>
              <a:rPr lang="en-US" smtClean="0"/>
              <a:t>VM转换“miss”称为页面错误</a:t>
            </a:r>
            <a:r>
              <a:rPr lang="en-US" smtClean="0">
                <a:solidFill>
                  <a:srgbClr val="FF0000"/>
                </a:solidFill>
              </a:rPr>
              <a:t/>
            </a:r>
            <a:endParaRPr lang="en-AU" altLang="zh-CN" smtClean="0">
              <a:solidFill>
                <a:srgbClr val="FF0000"/>
              </a:solidFill>
              <a:ea typeface="宋体" panose="02010600030101010101" pitchFamily="2" charset="-122"/>
            </a:endParaRPr>
          </a:p>
        </p:txBody>
      </p:sp>
      <p:sp>
        <p:nvSpPr>
          <p:cNvPr id="54277" name="Text Box 4"/>
          <p:cNvSpPr txBox="1">
            <a:spLocks noChangeArrowheads="1"/>
          </p:cNvSpPr>
          <p:nvPr/>
        </p:nvSpPr>
        <p:spPr bwMode="auto">
          <a:xfrm rot="5400000">
            <a:off x="7846219" y="931069"/>
            <a:ext cx="22288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第5.4节虚拟内存</a:t>
            </a:r>
            <a:endParaRPr lang="en-US">
              <a:solidFill>
                <a:schemeClr val="folHlink"/>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30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5300">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5300">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5300">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5300">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5300">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5300">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530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3B453B1-8FEC-4EBF-8DFB-569A32291924}" type="slidenum">
              <a:rPr lang="en-AU" altLang="zh-CN"/>
            </a:fld>
            <a:endParaRPr lang="en-AU" altLang="zh-CN"/>
          </a:p>
        </p:txBody>
      </p:sp>
      <p:sp>
        <p:nvSpPr>
          <p:cNvPr id="55299" name="Rectangle 6"/>
          <p:cNvSpPr>
            <a:spLocks noGrp="1" noChangeArrowheads="1"/>
          </p:cNvSpPr>
          <p:nvPr>
            <p:ph type="title"/>
          </p:nvPr>
        </p:nvSpPr>
        <p:spPr/>
        <p:txBody>
          <a:bodyPr/>
          <a:lstStyle/>
          <a:p>
            <a:pPr eaLnBrk="1" hangingPunct="1"/>
            <a:r>
              <a:rPr lang="en-US" smtClean="0"/>
              <a:t>地址转换</a:t>
            </a:r>
            <a:endParaRPr lang="en-AU" altLang="zh-CN" smtClean="0">
              <a:ea typeface="宋体" panose="02010600030101010101" pitchFamily="2" charset="-122"/>
            </a:endParaRPr>
          </a:p>
        </p:txBody>
      </p:sp>
      <p:sp>
        <p:nvSpPr>
          <p:cNvPr id="55300" name="Rectangle 7"/>
          <p:cNvSpPr>
            <a:spLocks noGrp="1" noChangeArrowheads="1"/>
          </p:cNvSpPr>
          <p:nvPr>
            <p:ph type="body" idx="1"/>
          </p:nvPr>
        </p:nvSpPr>
        <p:spPr/>
        <p:txBody>
          <a:bodyPr/>
          <a:lstStyle/>
          <a:p>
            <a:pPr eaLnBrk="1" hangingPunct="1"/>
            <a:r>
              <a:rPr lang="en-US" smtClean="0"/>
              <a:t>固定大小的页面（例如，4K)</a:t>
            </a:r>
            <a:endParaRPr lang="en-US" smtClean="0"/>
          </a:p>
          <a:p>
            <a:pPr eaLnBrk="1" hangingPunct="1"/>
            <a:endParaRPr lang="en-US" smtClean="0"/>
          </a:p>
          <a:p>
            <a:pPr eaLnBrk="1" hangingPunct="1"/>
            <a:endParaRPr lang="en-US" smtClean="0"/>
          </a:p>
          <a:p>
            <a:pPr eaLnBrk="1" hangingPunct="1"/>
            <a:endParaRPr lang="en-US" smtClean="0"/>
          </a:p>
          <a:p>
            <a:pPr eaLnBrk="1" hangingPunct="1"/>
            <a:endParaRPr lang="en-US" smtClean="0"/>
          </a:p>
          <a:p>
            <a:pPr eaLnBrk="1" hangingPunct="1"/>
            <a:endParaRPr lang="en-US" smtClean="0"/>
          </a:p>
          <a:p>
            <a:pPr eaLnBrk="1" hangingPunct="1"/>
            <a:endParaRPr lang="en-US" smtClean="0"/>
          </a:p>
          <a:p>
            <a:pPr eaLnBrk="1" hangingPunct="1"/>
            <a:r>
              <a:rPr lang="en-US" smtClean="0"/>
              <a:t>主内存可为1GB，而虚拟地址空间为4 GB</a:t>
            </a:r>
            <a:endParaRPr lang="en-AU" altLang="zh-CN" smtClean="0">
              <a:ea typeface="宋体" panose="02010600030101010101" pitchFamily="2" charset="-122"/>
            </a:endParaRPr>
          </a:p>
        </p:txBody>
      </p:sp>
      <p:pic>
        <p:nvPicPr>
          <p:cNvPr id="55301" name="Picture 8" descr="f05-20-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572000" y="1993900"/>
            <a:ext cx="4318000" cy="3090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302" name="Picture 9" descr="f05-19-P37449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4213" y="2282825"/>
            <a:ext cx="3448050" cy="234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30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A3778F9-BEE2-4818-ACBB-EF7778243C79}" type="slidenum">
              <a:rPr lang="en-AU" altLang="zh-CN"/>
            </a:fld>
            <a:endParaRPr lang="en-AU" altLang="zh-CN"/>
          </a:p>
        </p:txBody>
      </p:sp>
      <p:sp>
        <p:nvSpPr>
          <p:cNvPr id="56323" name="Rectangle 8"/>
          <p:cNvSpPr>
            <a:spLocks noGrp="1" noChangeArrowheads="1"/>
          </p:cNvSpPr>
          <p:nvPr>
            <p:ph type="title"/>
          </p:nvPr>
        </p:nvSpPr>
        <p:spPr/>
        <p:txBody>
          <a:bodyPr/>
          <a:lstStyle/>
          <a:p>
            <a:pPr eaLnBrk="1" hangingPunct="1"/>
            <a:r>
              <a:rPr lang="en-US" smtClean="0"/>
              <a:t>页表</a:t>
            </a:r>
            <a:endParaRPr lang="en-AU" altLang="zh-CN" smtClean="0">
              <a:ea typeface="宋体" panose="02010600030101010101" pitchFamily="2" charset="-122"/>
            </a:endParaRPr>
          </a:p>
        </p:txBody>
      </p:sp>
      <p:sp>
        <p:nvSpPr>
          <p:cNvPr id="58372" name="Rectangle 9"/>
          <p:cNvSpPr>
            <a:spLocks noGrp="1" noChangeArrowheads="1"/>
          </p:cNvSpPr>
          <p:nvPr>
            <p:ph type="body" idx="1"/>
          </p:nvPr>
        </p:nvSpPr>
        <p:spPr/>
        <p:txBody>
          <a:bodyPr/>
          <a:lstStyle/>
          <a:p>
            <a:pPr eaLnBrk="1" hangingPunct="1">
              <a:lnSpc>
                <a:spcPct val="90000"/>
              </a:lnSpc>
            </a:pPr>
            <a:r>
              <a:rPr lang="en-US" smtClean="0"/>
              <a:t>存储位置信息</a:t>
            </a:r>
            <a:endParaRPr lang="en-US" smtClean="0"/>
          </a:p>
          <a:p>
            <a:pPr lvl="1" eaLnBrk="1" hangingPunct="1">
              <a:lnSpc>
                <a:spcPct val="90000"/>
              </a:lnSpc>
            </a:pPr>
            <a:r>
              <a:rPr lang="en-US" smtClean="0"/>
              <a:t>按虚拟页号索引的页表项（PTE）数组</a:t>
            </a:r>
            <a:endParaRPr lang="en-US" smtClean="0"/>
          </a:p>
          <a:p>
            <a:pPr lvl="1" eaLnBrk="1" hangingPunct="1">
              <a:lnSpc>
                <a:spcPct val="90000"/>
              </a:lnSpc>
            </a:pPr>
            <a:r>
              <a:rPr lang="en-US" smtClean="0"/>
              <a:t>CPU中的页表寄存器指向物理内存中的页表</a:t>
            </a:r>
            <a:endParaRPr lang="en-US" smtClean="0"/>
          </a:p>
          <a:p>
            <a:pPr eaLnBrk="1" hangingPunct="1">
              <a:lnSpc>
                <a:spcPct val="90000"/>
              </a:lnSpc>
            </a:pPr>
            <a:r>
              <a:rPr lang="en-US" smtClean="0">
                <a:solidFill>
                  <a:srgbClr val="FF0000"/>
                </a:solidFill>
              </a:rPr>
              <a:t>如果页面存在于内存中</a:t>
            </a:r>
            <a:endParaRPr lang="en-US" smtClean="0">
              <a:solidFill>
                <a:srgbClr val="FF0000"/>
              </a:solidFill>
            </a:endParaRPr>
          </a:p>
          <a:p>
            <a:pPr lvl="1" eaLnBrk="1" hangingPunct="1">
              <a:lnSpc>
                <a:spcPct val="90000"/>
              </a:lnSpc>
            </a:pPr>
            <a:r>
              <a:rPr lang="en-US" smtClean="0"/>
              <a:t>PTE存储物理页号</a:t>
            </a:r>
            <a:endParaRPr lang="en-US" smtClean="0"/>
          </a:p>
          <a:p>
            <a:pPr lvl="1" eaLnBrk="1" hangingPunct="1">
              <a:lnSpc>
                <a:spcPct val="90000"/>
              </a:lnSpc>
            </a:pPr>
            <a:r>
              <a:rPr lang="en-US" smtClean="0"/>
              <a:t>以及其它状态位（已引用、脏等）</a:t>
            </a:r>
            <a:endParaRPr lang="en-US" smtClean="0"/>
          </a:p>
          <a:p>
            <a:pPr eaLnBrk="1" hangingPunct="1">
              <a:lnSpc>
                <a:spcPct val="90000"/>
              </a:lnSpc>
            </a:pPr>
            <a:r>
              <a:rPr lang="en-US" smtClean="0">
                <a:solidFill>
                  <a:srgbClr val="FF0000"/>
                </a:solidFill>
              </a:rPr>
              <a:t>如果页面不存在</a:t>
            </a:r>
            <a:endParaRPr lang="en-US" smtClean="0">
              <a:solidFill>
                <a:srgbClr val="FF0000"/>
              </a:solidFill>
            </a:endParaRPr>
          </a:p>
          <a:p>
            <a:pPr lvl="1" eaLnBrk="1" hangingPunct="1">
              <a:lnSpc>
                <a:spcPct val="90000"/>
              </a:lnSpc>
            </a:pPr>
            <a:r>
              <a:rPr lang="en-US" smtClean="0"/>
              <a:t>PTE可以指磁盘上交换空间中的位置</a:t>
            </a:r>
            <a:endParaRPr lang="en-US"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837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837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837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837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837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4957D172-EE31-445C-BD90-BCD091A38661}" type="slidenum">
              <a:rPr lang="en-AU" altLang="zh-CN"/>
            </a:fld>
            <a:endParaRPr lang="en-AU" altLang="zh-CN"/>
          </a:p>
        </p:txBody>
      </p:sp>
      <p:sp>
        <p:nvSpPr>
          <p:cNvPr id="57347" name="Rectangle 4"/>
          <p:cNvSpPr>
            <a:spLocks noGrp="1" noChangeArrowheads="1"/>
          </p:cNvSpPr>
          <p:nvPr>
            <p:ph type="title"/>
          </p:nvPr>
        </p:nvSpPr>
        <p:spPr/>
        <p:txBody>
          <a:bodyPr/>
          <a:lstStyle/>
          <a:p>
            <a:pPr eaLnBrk="1" hangingPunct="1"/>
            <a:r>
              <a:rPr lang="en-US" smtClean="0"/>
              <a:t>页面错误惩罚</a:t>
            </a:r>
            <a:endParaRPr lang="en-AU" altLang="zh-CN" smtClean="0">
              <a:ea typeface="宋体" panose="02010600030101010101" pitchFamily="2" charset="-122"/>
            </a:endParaRPr>
          </a:p>
        </p:txBody>
      </p:sp>
      <p:sp>
        <p:nvSpPr>
          <p:cNvPr id="57348" name="Rectangle 5"/>
          <p:cNvSpPr>
            <a:spLocks noGrp="1" noChangeArrowheads="1"/>
          </p:cNvSpPr>
          <p:nvPr>
            <p:ph type="body" idx="1"/>
          </p:nvPr>
        </p:nvSpPr>
        <p:spPr/>
        <p:txBody>
          <a:bodyPr/>
          <a:lstStyle/>
          <a:p>
            <a:pPr eaLnBrk="1" hangingPunct="1"/>
            <a:r>
              <a:rPr lang="en-US" smtClean="0"/>
              <a:t>发生页面错误时，必须从磁盘中获取页面</a:t>
            </a:r>
            <a:endParaRPr lang="en-US" smtClean="0"/>
          </a:p>
          <a:p>
            <a:pPr lvl="1" eaLnBrk="1" hangingPunct="1"/>
            <a:r>
              <a:rPr lang="en-US" smtClean="0"/>
              <a:t>需要数百万个时钟周期！</a:t>
            </a:r>
            <a:r>
              <a:rPr lang="en-US" smtClean="0">
                <a:solidFill>
                  <a:srgbClr val="FF0000"/>
                </a:solidFill>
              </a:rPr>
              <a:t/>
            </a:r>
            <a:r>
              <a:rPr lang="en-US" smtClean="0"/>
              <a:t/>
            </a:r>
            <a:endParaRPr lang="en-US" smtClean="0"/>
          </a:p>
          <a:p>
            <a:pPr lvl="1" eaLnBrk="1" hangingPunct="1"/>
            <a:r>
              <a:rPr lang="en-US" smtClean="0"/>
              <a:t>由OS代码处理</a:t>
            </a:r>
            <a:endParaRPr lang="en-US" smtClean="0"/>
          </a:p>
          <a:p>
            <a:pPr eaLnBrk="1" hangingPunct="1"/>
            <a:r>
              <a:rPr lang="en-US" smtClean="0"/>
              <a:t>尽量降低页面错误率</a:t>
            </a:r>
            <a:endParaRPr lang="en-US" smtClean="0"/>
          </a:p>
          <a:p>
            <a:pPr lvl="1" eaLnBrk="1" hangingPunct="1"/>
            <a:r>
              <a:rPr lang="en-US" smtClean="0"/>
              <a:t>完全关联放置</a:t>
            </a:r>
            <a:endParaRPr lang="en-US" smtClean="0"/>
          </a:p>
          <a:p>
            <a:pPr lvl="1" eaLnBrk="1" hangingPunct="1"/>
            <a:r>
              <a:rPr lang="en-US" smtClean="0"/>
              <a:t>智能替换算法</a:t>
            </a:r>
            <a:endParaRPr lang="en-US"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34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7348">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7348">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348">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734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7C13331C-A731-4AFE-8B43-A9D51566E10C}" type="slidenum">
              <a:rPr lang="en-AU" altLang="zh-CN"/>
            </a:fld>
            <a:endParaRPr lang="en-AU" altLang="zh-CN"/>
          </a:p>
        </p:txBody>
      </p:sp>
      <p:sp>
        <p:nvSpPr>
          <p:cNvPr id="58371" name="Rectangle 2"/>
          <p:cNvSpPr>
            <a:spLocks noGrp="1" noChangeArrowheads="1"/>
          </p:cNvSpPr>
          <p:nvPr>
            <p:ph type="title"/>
          </p:nvPr>
        </p:nvSpPr>
        <p:spPr/>
        <p:txBody>
          <a:bodyPr/>
          <a:lstStyle/>
          <a:p>
            <a:pPr eaLnBrk="1" hangingPunct="1"/>
            <a:r>
              <a:rPr lang="en-US" sz="4000" smtClean="0"/>
              <a:t>使用页表进行转换</a:t>
            </a:r>
            <a:endParaRPr lang="en-AU" altLang="zh-CN" sz="4000" smtClean="0">
              <a:ea typeface="宋体" panose="02010600030101010101" pitchFamily="2" charset="-122"/>
            </a:endParaRPr>
          </a:p>
        </p:txBody>
      </p:sp>
      <p:pic>
        <p:nvPicPr>
          <p:cNvPr id="58372" name="Picture 4" descr="f05-21-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619250" y="1412875"/>
            <a:ext cx="5757863" cy="496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FDF1323-AA3F-4CC5-8D57-850F74374BB5}" type="slidenum">
              <a:rPr lang="en-AU" altLang="zh-CN"/>
            </a:fld>
            <a:endParaRPr lang="en-AU" altLang="zh-CN"/>
          </a:p>
        </p:txBody>
      </p:sp>
      <p:sp>
        <p:nvSpPr>
          <p:cNvPr id="59395" name="Rectangle 2"/>
          <p:cNvSpPr>
            <a:spLocks noGrp="1" noChangeArrowheads="1"/>
          </p:cNvSpPr>
          <p:nvPr>
            <p:ph type="title"/>
          </p:nvPr>
        </p:nvSpPr>
        <p:spPr/>
        <p:txBody>
          <a:bodyPr/>
          <a:lstStyle/>
          <a:p>
            <a:pPr eaLnBrk="1" hangingPunct="1"/>
            <a:r>
              <a:rPr lang="en-US" smtClean="0"/>
              <a:t>将页面映射到存储</a:t>
            </a:r>
            <a:endParaRPr lang="en-AU" altLang="zh-CN" smtClean="0">
              <a:ea typeface="宋体" panose="02010600030101010101" pitchFamily="2" charset="-122"/>
            </a:endParaRPr>
          </a:p>
        </p:txBody>
      </p:sp>
      <p:pic>
        <p:nvPicPr>
          <p:cNvPr id="59396" name="Picture 4" descr="f05-22-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92275" y="1557338"/>
            <a:ext cx="5334000" cy="408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p:txBody>
          <a:bodyPr/>
          <a:lstStyle/>
          <a:p>
            <a:r>
              <a:rPr lang="en-US" smtClean="0"/>
              <a:t>分段</a:t>
            </a:r>
            <a:endParaRPr lang="en-US" smtClean="0"/>
          </a:p>
        </p:txBody>
      </p:sp>
      <p:sp>
        <p:nvSpPr>
          <p:cNvPr id="4" name="Content Placeholder 3"/>
          <p:cNvSpPr>
            <a:spLocks noGrp="1"/>
          </p:cNvSpPr>
          <p:nvPr>
            <p:ph idx="1"/>
          </p:nvPr>
        </p:nvSpPr>
        <p:spPr>
          <a:xfrm>
            <a:off x="500063" y="1125538"/>
            <a:ext cx="8643937" cy="5111750"/>
          </a:xfrm>
        </p:spPr>
        <p:txBody>
          <a:bodyPr/>
          <a:lstStyle/>
          <a:p>
            <a:r>
              <a:rPr lang="en-US" sz="2800" smtClean="0">
                <a:solidFill>
                  <a:schemeClr val="tx2"/>
                </a:solidFill>
              </a:rPr>
              <a:t>分页：固定大小的块</a:t>
            </a:r>
            <a:r>
              <a:rPr lang="en-US" sz="2800" smtClean="0"/>
              <a:t/>
            </a:r>
            <a:endParaRPr lang="en-US" sz="2800" smtClean="0"/>
          </a:p>
          <a:p>
            <a:r>
              <a:rPr lang="en-US" sz="2800" smtClean="0">
                <a:solidFill>
                  <a:schemeClr val="tx2"/>
                </a:solidFill>
              </a:rPr>
              <a:t>分割：可变大小的块</a:t>
            </a:r>
            <a:r>
              <a:rPr lang="en-US" sz="2800" smtClean="0"/>
              <a:t/>
            </a:r>
            <a:endParaRPr lang="en-US" sz="2800" smtClean="0"/>
          </a:p>
          <a:p>
            <a:pPr lvl="1"/>
            <a:r>
              <a:rPr lang="en-US" sz="2400" smtClean="0"/>
              <a:t>地址由两部分组成：段地址（映射到物理地址）和段偏移</a:t>
            </a:r>
            <a:r>
              <a:rPr lang="en-US" sz="2400" smtClean="0">
                <a:solidFill>
                  <a:srgbClr val="FF0000"/>
                </a:solidFill>
              </a:rPr>
              <a:t/>
            </a:r>
            <a:r>
              <a:rPr lang="en-US" sz="2400" smtClean="0"/>
              <a:t/>
            </a:r>
            <a:r>
              <a:rPr lang="en-US" sz="2400" smtClean="0">
                <a:solidFill>
                  <a:srgbClr val="FF0000"/>
                </a:solidFill>
              </a:rPr>
              <a:t/>
            </a:r>
            <a:endParaRPr lang="en-US" sz="2400" smtClean="0">
              <a:solidFill>
                <a:srgbClr val="FF0000"/>
              </a:solidFill>
            </a:endParaRPr>
          </a:p>
          <a:p>
            <a:pPr lvl="1"/>
            <a:r>
              <a:rPr lang="en-US" sz="2400" smtClean="0"/>
              <a:t>需要进行边界检查以确保偏移量在段内</a:t>
            </a:r>
            <a:endParaRPr lang="en-US" sz="2400" smtClean="0"/>
          </a:p>
          <a:p>
            <a:pPr lvl="1"/>
            <a:r>
              <a:rPr lang="en-US" sz="2400" smtClean="0"/>
              <a:t>（+）支持更强大的保护和共享方法</a:t>
            </a:r>
            <a:endParaRPr lang="en-US" sz="2400" smtClean="0"/>
          </a:p>
          <a:p>
            <a:pPr lvl="1"/>
            <a:r>
              <a:rPr lang="en-US" sz="2400" smtClean="0"/>
              <a:t>（-）将地址空间划分为逻辑上独立的两部分，必须作为两部分地址进行操作</a:t>
            </a:r>
            <a:endParaRPr lang="en-US" sz="2400" smtClean="0"/>
          </a:p>
          <a:p>
            <a:pPr lvl="2"/>
            <a:r>
              <a:rPr lang="en-US" sz="2000" smtClean="0"/>
              <a:t>分页使程序员和编译器无法看到页号和偏移量之间的边界</a:t>
            </a:r>
            <a:endParaRPr lang="en-US" sz="2000" smtClean="0"/>
          </a:p>
          <a:p>
            <a:pPr lvl="1"/>
            <a:r>
              <a:rPr lang="en-US" smtClean="0">
                <a:solidFill>
                  <a:srgbClr val="008000"/>
                </a:solidFill>
              </a:rPr>
              <a:t>将专注于分页，从而提高效率</a:t>
            </a:r>
            <a:endParaRPr lang="en-US" smtClean="0">
              <a:solidFill>
                <a:srgbClr val="008000"/>
              </a:solidFill>
            </a:endParaRPr>
          </a:p>
        </p:txBody>
      </p:sp>
      <p:sp>
        <p:nvSpPr>
          <p:cNvPr id="60420"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CB5DEA39-C8EC-46C4-BAF7-CF773C9EE4FE}" type="slidenum">
              <a:rPr lang="en-AU" altLang="zh-CN"/>
            </a:fld>
            <a:endParaRPr lang="en-AU"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p:cNvSpPr>
            <a:spLocks noGrp="1"/>
          </p:cNvSpPr>
          <p:nvPr>
            <p:ph type="title"/>
          </p:nvPr>
        </p:nvSpPr>
        <p:spPr/>
        <p:txBody>
          <a:bodyPr/>
          <a:lstStyle/>
          <a:p>
            <a:r>
              <a:rPr lang="en-US" smtClean="0"/>
              <a:t>页表大小计算</a:t>
            </a:r>
            <a:endParaRPr lang="en-US" smtClean="0"/>
          </a:p>
        </p:txBody>
      </p:sp>
      <p:sp>
        <p:nvSpPr>
          <p:cNvPr id="4" name="Content Placeholder 3"/>
          <p:cNvSpPr>
            <a:spLocks noGrp="1"/>
          </p:cNvSpPr>
          <p:nvPr>
            <p:ph idx="1"/>
          </p:nvPr>
        </p:nvSpPr>
        <p:spPr/>
        <p:txBody>
          <a:bodyPr/>
          <a:lstStyle/>
          <a:p>
            <a:r>
              <a:rPr lang="en-US" sz="2800" smtClean="0"/>
              <a:t>32位虚拟地址空间</a:t>
            </a:r>
            <a:endParaRPr lang="en-US" sz="2800" smtClean="0"/>
          </a:p>
          <a:p>
            <a:r>
              <a:rPr lang="en-US" sz="2800" smtClean="0"/>
              <a:t>4 KB页面，4字节/PTE</a:t>
            </a:r>
            <a:endParaRPr lang="en-US" sz="2800" smtClean="0"/>
          </a:p>
          <a:p>
            <a:r>
              <a:rPr lang="en-US" sz="2800" smtClean="0">
                <a:solidFill>
                  <a:srgbClr val="C00000"/>
                </a:solidFill>
              </a:rPr>
              <a:t>总页表大小是多少？</a:t>
            </a:r>
            <a:endParaRPr lang="en-US" sz="2800" smtClean="0">
              <a:solidFill>
                <a:srgbClr val="C00000"/>
              </a:solidFill>
            </a:endParaRPr>
          </a:p>
          <a:p>
            <a:pPr lvl="3"/>
            <a:endParaRPr lang="en-US" sz="1600" smtClean="0">
              <a:solidFill>
                <a:srgbClr val="C00000"/>
              </a:solidFill>
            </a:endParaRPr>
          </a:p>
          <a:p>
            <a:r>
              <a:rPr lang="en-US" sz="2800" smtClean="0"/>
              <a:t>页表项数=2^32/2^12=2^20</a:t>
            </a:r>
            <a:r>
              <a:rPr lang="en-US" sz="2800" baseline="30000" smtClean="0"/>
              <a:t/>
            </a:r>
            <a:r>
              <a:rPr lang="en-US" sz="2800" smtClean="0"/>
              <a:t/>
            </a:r>
            <a:r>
              <a:rPr lang="en-US" sz="2800" baseline="30000" smtClean="0"/>
              <a:t/>
            </a:r>
            <a:r>
              <a:rPr lang="en-US" sz="2800" smtClean="0"/>
              <a:t/>
            </a:r>
            <a:r>
              <a:rPr lang="en-US" sz="2800" baseline="30000" smtClean="0"/>
              <a:t/>
            </a:r>
            <a:r>
              <a:rPr lang="en-US" sz="2800" smtClean="0"/>
              <a:t/>
            </a:r>
            <a:endParaRPr lang="en-US" sz="2800" smtClean="0"/>
          </a:p>
          <a:p>
            <a:r>
              <a:rPr lang="en-US" sz="2800" smtClean="0"/>
              <a:t>页面表的大小为2的20次方乘以每个页面表2字节，即每个正在运行的程序占用4 MB的内存。</a:t>
            </a:r>
            <a:r>
              <a:rPr lang="en-US" sz="2800" baseline="30000" smtClean="0"/>
              <a:t/>
            </a:r>
            <a:r>
              <a:rPr lang="en-US" sz="2800" smtClean="0"/>
              <a:t/>
            </a:r>
            <a:r>
              <a:rPr lang="en-US" sz="2800" baseline="30000" smtClean="0"/>
              <a:t/>
            </a:r>
            <a:r>
              <a:rPr lang="en-US" sz="2800" smtClean="0"/>
              <a:t/>
            </a:r>
            <a:br>
              <a:rPr lang="en-US" sz="2800" smtClean="0"/>
            </a:br>
            <a:r>
              <a:rPr lang="en-US" sz="2800" smtClean="0">
                <a:solidFill>
                  <a:srgbClr val="FF0000"/>
                </a:solidFill>
              </a:rPr>
              <a:t/>
            </a:r>
            <a:r>
              <a:rPr lang="en-US" sz="2800" smtClean="0"/>
              <a:t/>
            </a:r>
            <a:endParaRPr lang="en-US" sz="2800" smtClean="0"/>
          </a:p>
          <a:p>
            <a:r>
              <a:rPr lang="en-US" sz="2800" smtClean="0">
                <a:solidFill>
                  <a:schemeClr val="tx2"/>
                </a:solidFill>
              </a:rPr>
              <a:t>如果执行了数百个程序怎么办？</a:t>
            </a:r>
            <a:endParaRPr lang="en-US" sz="2800" smtClean="0">
              <a:solidFill>
                <a:schemeClr val="tx2"/>
              </a:solidFill>
            </a:endParaRPr>
          </a:p>
          <a:p>
            <a:r>
              <a:rPr lang="en-US" sz="2800" smtClean="0">
                <a:solidFill>
                  <a:schemeClr val="tx2"/>
                </a:solidFill>
              </a:rPr>
              <a:t>我们如何处理需要2 52个PTE的64位地址？</a:t>
            </a:r>
            <a:r>
              <a:rPr lang="en-US" sz="2800" baseline="30000" smtClean="0">
                <a:solidFill>
                  <a:schemeClr val="tx2"/>
                </a:solidFill>
              </a:rPr>
              <a:t/>
            </a:r>
            <a:r>
              <a:rPr lang="en-US" sz="2800" smtClean="0">
                <a:solidFill>
                  <a:schemeClr val="tx2"/>
                </a:solidFill>
              </a:rPr>
              <a:t/>
            </a:r>
            <a:endParaRPr lang="en-US" sz="2800" smtClean="0">
              <a:solidFill>
                <a:schemeClr val="tx2"/>
              </a:solidFill>
            </a:endParaRPr>
          </a:p>
        </p:txBody>
      </p:sp>
      <p:sp>
        <p:nvSpPr>
          <p:cNvPr id="61444"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214B2266-02BC-49C4-9C2B-C12CC4A37C69}" type="slidenum">
              <a:rPr lang="en-AU" altLang="zh-CN"/>
            </a:fld>
            <a:endParaRPr lang="en-AU"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p:cNvSpPr>
            <a:spLocks noGrp="1"/>
          </p:cNvSpPr>
          <p:nvPr>
            <p:ph type="title"/>
          </p:nvPr>
        </p:nvSpPr>
        <p:spPr>
          <a:xfrm>
            <a:off x="684213" y="307975"/>
            <a:ext cx="8259762" cy="600075"/>
          </a:xfrm>
        </p:spPr>
        <p:txBody>
          <a:bodyPr/>
          <a:lstStyle/>
          <a:p>
            <a:r>
              <a:rPr lang="en-US" sz="3300" smtClean="0"/>
              <a:t>最小化页表大小的技术</a:t>
            </a:r>
            <a:endParaRPr lang="en-US" sz="3300" smtClean="0"/>
          </a:p>
        </p:txBody>
      </p:sp>
      <p:sp>
        <p:nvSpPr>
          <p:cNvPr id="3" name="Content Placeholder 2"/>
          <p:cNvSpPr>
            <a:spLocks noGrp="1"/>
          </p:cNvSpPr>
          <p:nvPr>
            <p:ph idx="1"/>
          </p:nvPr>
        </p:nvSpPr>
        <p:spPr/>
        <p:txBody>
          <a:bodyPr/>
          <a:lstStyle/>
          <a:p>
            <a:r>
              <a:rPr lang="en-US" sz="2400" dirty="0" smtClean="0">
                <a:solidFill>
                  <a:schemeClr val="tx2"/>
                </a:solidFill>
              </a:rPr>
              <a:t>限制寄存器：限制进程的页表大小</a:t>
            </a:r>
            <a:endParaRPr lang="en-US" sz="2400" dirty="0" smtClean="0">
              <a:solidFill>
                <a:schemeClr val="tx2"/>
              </a:solidFill>
            </a:endParaRPr>
          </a:p>
          <a:p>
            <a:pPr lvl="1"/>
            <a:r>
              <a:rPr lang="en-US" sz="2000" dirty="0" smtClean="0"/>
              <a:t>如果虚拟页号大于限制寄存器的内容，则向页面表中添加条目（即，页面表增长）</a:t>
            </a:r>
            <a:endParaRPr lang="en-US" sz="2000" dirty="0" smtClean="0"/>
          </a:p>
          <a:p>
            <a:r>
              <a:rPr lang="en-US" sz="2400" dirty="0" smtClean="0">
                <a:solidFill>
                  <a:schemeClr val="tx2"/>
                </a:solidFill>
              </a:rPr>
              <a:t>使用哈希函数对虚拟地址进行处理，以将页表大小限制为主存中物理页的数量</a:t>
            </a:r>
            <a:endParaRPr lang="en-US" sz="2400" dirty="0" smtClean="0">
              <a:solidFill>
                <a:schemeClr val="tx2"/>
              </a:solidFill>
            </a:endParaRPr>
          </a:p>
          <a:p>
            <a:pPr lvl="1"/>
            <a:r>
              <a:rPr lang="en-US" sz="2000" dirty="0" smtClean="0"/>
              <a:t>倒排的页表；查找过程更加复杂</a:t>
            </a:r>
            <a:endParaRPr lang="en-US" sz="2000" dirty="0" smtClean="0"/>
          </a:p>
          <a:p>
            <a:r>
              <a:rPr lang="en-US" sz="2400" dirty="0" smtClean="0">
                <a:solidFill>
                  <a:schemeClr val="tx2"/>
                </a:solidFill>
              </a:rPr>
              <a:t>多级页表（通常为2级）</a:t>
            </a:r>
            <a:endParaRPr lang="en-US" sz="2400" dirty="0" smtClean="0">
              <a:solidFill>
                <a:schemeClr val="tx2"/>
              </a:solidFill>
            </a:endParaRPr>
          </a:p>
          <a:p>
            <a:pPr lvl="1"/>
            <a:r>
              <a:rPr lang="en-US" sz="2000" dirty="0" smtClean="0"/>
              <a:t>第一级将虚拟地址空间的大块固定大小的区域划分为64到256页（分段表）；第二级包含页表；更复杂的地址转换</a:t>
            </a:r>
            <a:endParaRPr lang="en-US" sz="2000" dirty="0" smtClean="0"/>
          </a:p>
          <a:p>
            <a:r>
              <a:rPr lang="en-US" sz="2400" dirty="0" smtClean="0">
                <a:solidFill>
                  <a:schemeClr val="tx2"/>
                </a:solidFill>
              </a:rPr>
              <a:t>分页页面表（改变存储方式，但不减少页面表的数量）</a:t>
            </a:r>
            <a:r>
              <a:rPr lang="zh-CN" altLang="en-US" sz="2000" dirty="0" smtClean="0">
                <a:solidFill>
                  <a:schemeClr val="tx2"/>
                </a:solidFill>
              </a:rPr>
              <a:t/>
            </a:r>
            <a:endParaRPr lang="en-US" sz="2400" dirty="0" smtClean="0">
              <a:solidFill>
                <a:schemeClr val="tx2"/>
              </a:solidFill>
            </a:endParaRPr>
          </a:p>
          <a:p>
            <a:pPr lvl="1"/>
            <a:r>
              <a:rPr lang="en-US" sz="2000" dirty="0" smtClean="0"/>
              <a:t>页表位于虚拟地址空间中</a:t>
            </a:r>
            <a:endParaRPr lang="en-US" sz="2000" dirty="0" smtClean="0"/>
          </a:p>
          <a:p>
            <a:pPr lvl="1"/>
            <a:r>
              <a:rPr lang="en-US" sz="2000" dirty="0" smtClean="0"/>
              <a:t>大多数现代系统允许这样做，以减少实际占用在页表中的主内存</a:t>
            </a:r>
            <a:endParaRPr lang="en-US" sz="2000" dirty="0" smtClean="0"/>
          </a:p>
          <a:p>
            <a:endParaRPr lang="en-US" sz="2400" dirty="0" smtClean="0"/>
          </a:p>
        </p:txBody>
      </p:sp>
      <p:sp>
        <p:nvSpPr>
          <p:cNvPr id="6246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72C8195F-4EB3-428C-A514-6EAD12FBEB2A}" type="slidenum">
              <a:rPr lang="en-AU" altLang="zh-CN"/>
            </a:fld>
            <a:endParaRPr lang="en-AU"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D2AED2DF-0D46-40E5-9DE4-4491FD9FFD1D}" type="slidenum">
              <a:rPr lang="en-AU" altLang="zh-CN"/>
            </a:fld>
            <a:endParaRPr lang="en-AU" altLang="zh-CN"/>
          </a:p>
        </p:txBody>
      </p:sp>
      <p:sp>
        <p:nvSpPr>
          <p:cNvPr id="63491" name="Rectangle 4"/>
          <p:cNvSpPr>
            <a:spLocks noGrp="1" noChangeArrowheads="1"/>
          </p:cNvSpPr>
          <p:nvPr>
            <p:ph type="title"/>
          </p:nvPr>
        </p:nvSpPr>
        <p:spPr/>
        <p:txBody>
          <a:bodyPr/>
          <a:lstStyle/>
          <a:p>
            <a:pPr eaLnBrk="1" hangingPunct="1"/>
            <a:r>
              <a:rPr lang="en-US" smtClean="0"/>
              <a:t>替换和写入</a:t>
            </a:r>
            <a:endParaRPr lang="en-AU" altLang="zh-CN" smtClean="0">
              <a:ea typeface="宋体" panose="02010600030101010101" pitchFamily="2" charset="-122"/>
            </a:endParaRPr>
          </a:p>
        </p:txBody>
      </p:sp>
      <p:sp>
        <p:nvSpPr>
          <p:cNvPr id="61444" name="Rectangle 5"/>
          <p:cNvSpPr>
            <a:spLocks noGrp="1" noChangeArrowheads="1"/>
          </p:cNvSpPr>
          <p:nvPr>
            <p:ph type="body" idx="1"/>
          </p:nvPr>
        </p:nvSpPr>
        <p:spPr/>
        <p:txBody>
          <a:bodyPr/>
          <a:lstStyle/>
          <a:p>
            <a:pPr eaLnBrk="1" hangingPunct="1">
              <a:lnSpc>
                <a:spcPct val="80000"/>
              </a:lnSpc>
            </a:pPr>
            <a:r>
              <a:rPr lang="en-US" smtClean="0"/>
              <a:t>为了降低页面错误率，最好采用最近最少使用（LRU）替换</a:t>
            </a:r>
            <a:r>
              <a:rPr lang="en-US" smtClean="0">
                <a:solidFill>
                  <a:srgbClr val="FF0000"/>
                </a:solidFill>
              </a:rPr>
              <a:t/>
            </a:r>
            <a:r>
              <a:rPr lang="en-US" smtClean="0"/>
              <a:t/>
            </a:r>
            <a:endParaRPr lang="en-US" smtClean="0"/>
          </a:p>
          <a:p>
            <a:pPr lvl="1" eaLnBrk="1" hangingPunct="1">
              <a:lnSpc>
                <a:spcPct val="80000"/>
              </a:lnSpc>
            </a:pPr>
            <a:r>
              <a:rPr lang="en-US" smtClean="0"/>
              <a:t>在访问页面时，将PTE中的引用位（也称作使用位）设置为1</a:t>
            </a:r>
            <a:endParaRPr lang="en-US" smtClean="0"/>
          </a:p>
          <a:p>
            <a:pPr lvl="1" eaLnBrk="1" hangingPunct="1">
              <a:lnSpc>
                <a:spcPct val="80000"/>
              </a:lnSpc>
            </a:pPr>
            <a:r>
              <a:rPr lang="en-US" smtClean="0"/>
              <a:t>定期由操作系统清除至0</a:t>
            </a:r>
            <a:endParaRPr lang="en-US" smtClean="0"/>
          </a:p>
          <a:p>
            <a:pPr lvl="1" eaLnBrk="1" hangingPunct="1">
              <a:lnSpc>
                <a:spcPct val="80000"/>
              </a:lnSpc>
            </a:pPr>
            <a:r>
              <a:rPr lang="en-US" smtClean="0"/>
              <a:t>最近未使用过参考位为0的页面</a:t>
            </a:r>
            <a:endParaRPr lang="en-US" smtClean="0"/>
          </a:p>
          <a:p>
            <a:pPr eaLnBrk="1" hangingPunct="1">
              <a:lnSpc>
                <a:spcPct val="80000"/>
              </a:lnSpc>
            </a:pPr>
            <a:r>
              <a:rPr lang="en-US" smtClean="0"/>
              <a:t>磁盘写入操作会进行数百万次循环</a:t>
            </a:r>
            <a:endParaRPr lang="en-US" smtClean="0"/>
          </a:p>
          <a:p>
            <a:pPr lvl="1" eaLnBrk="1" hangingPunct="1">
              <a:lnSpc>
                <a:spcPct val="80000"/>
              </a:lnSpc>
            </a:pPr>
            <a:r>
              <a:rPr lang="en-US" smtClean="0"/>
              <a:t>立即封锁，而不是单独地点</a:t>
            </a:r>
            <a:endParaRPr lang="en-US" smtClean="0"/>
          </a:p>
          <a:p>
            <a:pPr lvl="1" eaLnBrk="1" hangingPunct="1">
              <a:lnSpc>
                <a:spcPct val="80000"/>
              </a:lnSpc>
            </a:pPr>
            <a:r>
              <a:rPr lang="en-US" smtClean="0">
                <a:solidFill>
                  <a:srgbClr val="FF0000"/>
                </a:solidFill>
              </a:rPr>
              <a:t>书面写作不切实际</a:t>
            </a:r>
            <a:r>
              <a:rPr lang="en-US" smtClean="0"/>
              <a:t/>
            </a:r>
            <a:endParaRPr lang="en-US" smtClean="0"/>
          </a:p>
          <a:p>
            <a:pPr lvl="1" eaLnBrk="1" hangingPunct="1">
              <a:lnSpc>
                <a:spcPct val="80000"/>
              </a:lnSpc>
            </a:pPr>
            <a:r>
              <a:rPr lang="en-US" smtClean="0"/>
              <a:t>使用回写</a:t>
            </a:r>
            <a:endParaRPr lang="en-US" smtClean="0"/>
          </a:p>
          <a:p>
            <a:pPr lvl="1" eaLnBrk="1" hangingPunct="1">
              <a:lnSpc>
                <a:spcPct val="80000"/>
              </a:lnSpc>
            </a:pPr>
            <a:r>
              <a:rPr lang="en-US" smtClean="0"/>
              <a:t>当页面写入时，PTE集中的脏位</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44">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444">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1444">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1444">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144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03A7A3B6-C422-436D-85BC-284119668B31}" type="slidenum">
              <a:rPr lang="en-AU" altLang="zh-CN"/>
            </a:fld>
            <a:endParaRPr lang="en-AU" altLang="zh-CN"/>
          </a:p>
        </p:txBody>
      </p:sp>
      <p:pic>
        <p:nvPicPr>
          <p:cNvPr id="11267" name="Picture 9" descr="f05-05-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900113" y="2922588"/>
            <a:ext cx="4692650" cy="338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Rectangle 6"/>
          <p:cNvSpPr>
            <a:spLocks noGrp="1" noChangeArrowheads="1"/>
          </p:cNvSpPr>
          <p:nvPr>
            <p:ph type="title"/>
          </p:nvPr>
        </p:nvSpPr>
        <p:spPr/>
        <p:txBody>
          <a:bodyPr/>
          <a:lstStyle/>
          <a:p>
            <a:pPr eaLnBrk="1" hangingPunct="1"/>
            <a:r>
              <a:rPr lang="en-US" smtClean="0"/>
              <a:t>直接映射缓存</a:t>
            </a:r>
            <a:endParaRPr lang="en-AU" altLang="zh-CN" smtClean="0">
              <a:ea typeface="宋体" panose="02010600030101010101" pitchFamily="2" charset="-122"/>
            </a:endParaRPr>
          </a:p>
        </p:txBody>
      </p:sp>
      <p:sp>
        <p:nvSpPr>
          <p:cNvPr id="11269" name="Rectangle 7"/>
          <p:cNvSpPr>
            <a:spLocks noGrp="1" noChangeArrowheads="1"/>
          </p:cNvSpPr>
          <p:nvPr>
            <p:ph type="body" idx="1"/>
          </p:nvPr>
        </p:nvSpPr>
        <p:spPr>
          <a:xfrm>
            <a:off x="684213" y="1125538"/>
            <a:ext cx="8270875" cy="1801812"/>
          </a:xfrm>
        </p:spPr>
        <p:txBody>
          <a:bodyPr/>
          <a:lstStyle/>
          <a:p>
            <a:pPr eaLnBrk="1" hangingPunct="1"/>
            <a:r>
              <a:rPr lang="en-US" smtClean="0"/>
              <a:t>根据地址确定的位置</a:t>
            </a:r>
            <a:r>
              <a:rPr lang="en-US" smtClean="0">
                <a:solidFill>
                  <a:schemeClr val="tx2"/>
                </a:solidFill>
              </a:rPr>
              <a:t/>
            </a:r>
            <a:endParaRPr lang="en-US" smtClean="0">
              <a:solidFill>
                <a:schemeClr val="tx2"/>
              </a:solidFill>
            </a:endParaRPr>
          </a:p>
          <a:p>
            <a:pPr eaLnBrk="1" hangingPunct="1"/>
            <a:r>
              <a:rPr lang="en-US" smtClean="0">
                <a:solidFill>
                  <a:srgbClr val="FF0000"/>
                </a:solidFill>
              </a:rPr>
              <a:t>直接映射：仅有一个选项</a:t>
            </a:r>
            <a:r>
              <a:rPr lang="en-US" smtClean="0"/>
              <a:t/>
            </a:r>
            <a:endParaRPr lang="en-US" smtClean="0"/>
          </a:p>
          <a:p>
            <a:pPr lvl="1" eaLnBrk="1" hangingPunct="1"/>
            <a:r>
              <a:rPr lang="en-US" smtClean="0"/>
              <a:t>（块地址）除以缓存中的块数</a:t>
            </a:r>
            <a:endParaRPr lang="en-AU" altLang="zh-CN" smtClean="0">
              <a:ea typeface="宋体" panose="02010600030101010101" pitchFamily="2" charset="-122"/>
            </a:endParaRPr>
          </a:p>
        </p:txBody>
      </p:sp>
      <p:sp>
        <p:nvSpPr>
          <p:cNvPr id="11270" name="Rectangle 5"/>
          <p:cNvSpPr>
            <a:spLocks noChangeArrowheads="1"/>
          </p:cNvSpPr>
          <p:nvPr/>
        </p:nvSpPr>
        <p:spPr bwMode="auto">
          <a:xfrm>
            <a:off x="6084888" y="3500438"/>
            <a:ext cx="2803525" cy="2519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eaLnBrk="1" hangingPunct="1">
              <a:spcBef>
                <a:spcPct val="20000"/>
              </a:spcBef>
              <a:buClr>
                <a:schemeClr val="folHlink"/>
              </a:buClr>
              <a:buSzPct val="60000"/>
              <a:buFont typeface="Wingdings" panose="05000000000000000000" pitchFamily="2" charset="2"/>
              <a:buChar char="n"/>
            </a:pPr>
            <a:r>
              <a:rPr lang="en-US" sz="2800"/>
              <a:t>#Blocks是2的幂</a:t>
            </a:r>
            <a:endParaRPr lang="en-US" sz="2800"/>
          </a:p>
          <a:p>
            <a:pPr marL="342900" indent="-342900" eaLnBrk="1" hangingPunct="1">
              <a:spcBef>
                <a:spcPct val="20000"/>
              </a:spcBef>
              <a:buClr>
                <a:schemeClr val="folHlink"/>
              </a:buClr>
              <a:buSzPct val="60000"/>
              <a:buFont typeface="Wingdings" panose="05000000000000000000" pitchFamily="2" charset="2"/>
              <a:buChar char="n"/>
            </a:pPr>
            <a:r>
              <a:rPr lang="en-US" sz="2800"/>
              <a:t>使用低阶地址位作为块地址</a:t>
            </a:r>
            <a:endParaRPr lang="en-AU" altLang="zh-CN" sz="280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9">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9">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26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0"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932EA78B-3905-47C1-ADED-969D3B93DEBD}" type="slidenum">
              <a:rPr lang="en-AU" altLang="zh-CN"/>
            </a:fld>
            <a:endParaRPr lang="en-AU" altLang="zh-CN"/>
          </a:p>
        </p:txBody>
      </p:sp>
      <p:sp>
        <p:nvSpPr>
          <p:cNvPr id="64515" name="Rectangle 4"/>
          <p:cNvSpPr>
            <a:spLocks noGrp="1" noChangeArrowheads="1"/>
          </p:cNvSpPr>
          <p:nvPr>
            <p:ph type="title"/>
          </p:nvPr>
        </p:nvSpPr>
        <p:spPr/>
        <p:txBody>
          <a:bodyPr/>
          <a:lstStyle/>
          <a:p>
            <a:pPr eaLnBrk="1" hangingPunct="1"/>
            <a:r>
              <a:rPr lang="en-US" smtClean="0"/>
              <a:t>使用TLB的快速转换</a:t>
            </a:r>
            <a:endParaRPr lang="en-AU" altLang="zh-CN" smtClean="0">
              <a:ea typeface="宋体" panose="02010600030101010101" pitchFamily="2" charset="-122"/>
            </a:endParaRPr>
          </a:p>
        </p:txBody>
      </p:sp>
      <p:sp>
        <p:nvSpPr>
          <p:cNvPr id="62468" name="Rectangle 5"/>
          <p:cNvSpPr>
            <a:spLocks noGrp="1" noChangeArrowheads="1"/>
          </p:cNvSpPr>
          <p:nvPr>
            <p:ph type="body" idx="1"/>
          </p:nvPr>
        </p:nvSpPr>
        <p:spPr>
          <a:xfrm>
            <a:off x="684213" y="1000125"/>
            <a:ext cx="8270875" cy="5111750"/>
          </a:xfrm>
        </p:spPr>
        <p:txBody>
          <a:bodyPr/>
          <a:lstStyle/>
          <a:p>
            <a:pPr eaLnBrk="1" hangingPunct="1"/>
            <a:r>
              <a:rPr lang="en-US" sz="2600" smtClean="0"/>
              <a:t>地址转换似乎需要额外的内存引用</a:t>
            </a:r>
            <a:endParaRPr lang="en-US" sz="2600" smtClean="0"/>
          </a:p>
          <a:p>
            <a:pPr lvl="1" eaLnBrk="1" hangingPunct="1"/>
            <a:r>
              <a:rPr lang="en-US" sz="2000" smtClean="0"/>
              <a:t>一个用于访问PTE</a:t>
            </a:r>
            <a:endParaRPr lang="en-US" sz="2000" smtClean="0"/>
          </a:p>
          <a:p>
            <a:pPr lvl="1" eaLnBrk="1" hangingPunct="1"/>
            <a:r>
              <a:rPr lang="en-US" sz="2000" smtClean="0"/>
              <a:t>然后是实际的内存访问</a:t>
            </a:r>
            <a:endParaRPr lang="en-US" sz="2000" smtClean="0"/>
          </a:p>
          <a:p>
            <a:pPr eaLnBrk="1" hangingPunct="1"/>
            <a:r>
              <a:rPr lang="en-US" sz="2600" smtClean="0"/>
              <a:t>但是对页表的访问具有良好的局部性</a:t>
            </a:r>
            <a:endParaRPr lang="en-US" sz="2600" smtClean="0"/>
          </a:p>
          <a:p>
            <a:pPr lvl="1" eaLnBrk="1" hangingPunct="1"/>
            <a:r>
              <a:rPr lang="en-US" sz="2000" smtClean="0"/>
              <a:t>因此，可在CPU中使用快速PTE缓存</a:t>
            </a:r>
            <a:endParaRPr lang="en-US" sz="2000" smtClean="0"/>
          </a:p>
          <a:p>
            <a:pPr lvl="1" eaLnBrk="1" hangingPunct="1"/>
            <a:r>
              <a:rPr lang="en-US" sz="2000" smtClean="0"/>
              <a:t>称为转换后备缓冲器（TLB）</a:t>
            </a:r>
            <a:r>
              <a:rPr lang="en-US" sz="2000" smtClean="0">
                <a:solidFill>
                  <a:srgbClr val="FF0000"/>
                </a:solidFill>
              </a:rPr>
              <a:t/>
            </a:r>
            <a:endParaRPr lang="en-US" sz="2000" smtClean="0">
              <a:solidFill>
                <a:srgbClr val="FF0000"/>
              </a:solidFill>
            </a:endParaRPr>
          </a:p>
          <a:p>
            <a:pPr lvl="1" eaLnBrk="1" hangingPunct="1"/>
            <a:r>
              <a:rPr lang="en-US" sz="2000" smtClean="0"/>
              <a:t>典型值：16-512个PTE，0.5-1个周期用于命中，10-100个周期用于未命中，0.01%-1%的未命中率</a:t>
            </a:r>
            <a:endParaRPr lang="en-US" sz="2000" smtClean="0"/>
          </a:p>
          <a:p>
            <a:pPr lvl="1" eaLnBrk="1" hangingPunct="1"/>
            <a:r>
              <a:rPr lang="en-US" sz="2000" smtClean="0"/>
              <a:t>小型TLB通常具有完全关联性，大型TLB具有较小的关联性（由于成本问题）</a:t>
            </a:r>
            <a:endParaRPr lang="en-US" sz="2000" smtClean="0"/>
          </a:p>
          <a:p>
            <a:pPr lvl="1" eaLnBrk="1" hangingPunct="1"/>
            <a:r>
              <a:rPr lang="en-US" sz="2000" smtClean="0"/>
              <a:t>缺陷可通过硬件或软件处理</a:t>
            </a:r>
            <a:endParaRPr lang="en-US" sz="2000" smtClean="0"/>
          </a:p>
          <a:p>
            <a:pPr lvl="2" eaLnBrk="1" hangingPunct="1"/>
            <a:r>
              <a:rPr lang="en-US" sz="1800" smtClean="0"/>
              <a:t>将引用和脏位写回至PTE的方案</a:t>
            </a:r>
            <a:endParaRPr lang="en-US" sz="180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246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246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246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246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246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246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246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2468">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2468">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246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6B729791-5B27-4EAC-8936-B20DB579C6B7}" type="slidenum">
              <a:rPr lang="en-AU" altLang="zh-CN"/>
            </a:fld>
            <a:endParaRPr lang="en-AU" altLang="zh-CN"/>
          </a:p>
        </p:txBody>
      </p:sp>
      <p:pic>
        <p:nvPicPr>
          <p:cNvPr id="65539" name="Picture 5" descr="f05-23-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76375" y="1268413"/>
            <a:ext cx="6815138" cy="480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540" name="Rectangle 2"/>
          <p:cNvSpPr>
            <a:spLocks noGrp="1" noChangeArrowheads="1"/>
          </p:cNvSpPr>
          <p:nvPr>
            <p:ph type="title"/>
          </p:nvPr>
        </p:nvSpPr>
        <p:spPr/>
        <p:txBody>
          <a:bodyPr/>
          <a:lstStyle/>
          <a:p>
            <a:pPr eaLnBrk="1" hangingPunct="1"/>
            <a:r>
              <a:rPr lang="en-US" smtClean="0"/>
              <a:t>使用TLB的快速转换</a:t>
            </a:r>
            <a:endParaRPr lang="en-AU" altLang="zh-CN" smtClean="0">
              <a:ea typeface="宋体" panose="02010600030101010101" pitchFamily="2" charset="-122"/>
            </a:endParaRP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CC4B28C1-5827-489B-A2E2-3188A0C89AE3}" type="slidenum">
              <a:rPr lang="en-AU" altLang="zh-CN"/>
            </a:fld>
            <a:endParaRPr lang="en-AU" altLang="zh-CN"/>
          </a:p>
        </p:txBody>
      </p:sp>
      <p:sp>
        <p:nvSpPr>
          <p:cNvPr id="66563" name="Rectangle 4"/>
          <p:cNvSpPr>
            <a:spLocks noGrp="1" noChangeArrowheads="1"/>
          </p:cNvSpPr>
          <p:nvPr>
            <p:ph type="title"/>
          </p:nvPr>
        </p:nvSpPr>
        <p:spPr/>
        <p:txBody>
          <a:bodyPr/>
          <a:lstStyle/>
          <a:p>
            <a:pPr eaLnBrk="1" hangingPunct="1"/>
            <a:r>
              <a:rPr lang="en-US" smtClean="0"/>
              <a:t>TLB错误</a:t>
            </a:r>
            <a:endParaRPr lang="en-AU" altLang="zh-CN" smtClean="0">
              <a:ea typeface="宋体" panose="02010600030101010101" pitchFamily="2" charset="-122"/>
            </a:endParaRPr>
          </a:p>
        </p:txBody>
      </p:sp>
      <p:sp>
        <p:nvSpPr>
          <p:cNvPr id="64516" name="Rectangle 5"/>
          <p:cNvSpPr>
            <a:spLocks noGrp="1" noChangeArrowheads="1"/>
          </p:cNvSpPr>
          <p:nvPr>
            <p:ph type="body" idx="1"/>
          </p:nvPr>
        </p:nvSpPr>
        <p:spPr>
          <a:xfrm>
            <a:off x="500063" y="1125538"/>
            <a:ext cx="8643937" cy="5111750"/>
          </a:xfrm>
        </p:spPr>
        <p:txBody>
          <a:bodyPr/>
          <a:lstStyle/>
          <a:p>
            <a:pPr eaLnBrk="1" hangingPunct="1">
              <a:lnSpc>
                <a:spcPct val="90000"/>
              </a:lnSpc>
            </a:pPr>
            <a:r>
              <a:rPr lang="en-US" sz="2800" smtClean="0"/>
              <a:t>如果页面在内存中</a:t>
            </a:r>
            <a:endParaRPr lang="en-US" sz="2800" smtClean="0"/>
          </a:p>
          <a:p>
            <a:pPr lvl="1" eaLnBrk="1" hangingPunct="1">
              <a:lnSpc>
                <a:spcPct val="90000"/>
              </a:lnSpc>
            </a:pPr>
            <a:r>
              <a:rPr lang="en-US" sz="2400" smtClean="0"/>
              <a:t>从内存加载PTE并重试</a:t>
            </a:r>
            <a:endParaRPr lang="en-US" sz="2400" smtClean="0"/>
          </a:p>
          <a:p>
            <a:pPr lvl="1" eaLnBrk="1" hangingPunct="1">
              <a:lnSpc>
                <a:spcPct val="90000"/>
              </a:lnSpc>
            </a:pPr>
            <a:r>
              <a:rPr lang="en-US" sz="2400" smtClean="0"/>
              <a:t>10个周期</a:t>
            </a:r>
            <a:endParaRPr lang="en-US" sz="2400" smtClean="0"/>
          </a:p>
          <a:p>
            <a:pPr lvl="1" eaLnBrk="1" hangingPunct="1">
              <a:lnSpc>
                <a:spcPct val="90000"/>
              </a:lnSpc>
            </a:pPr>
            <a:r>
              <a:rPr lang="en-US" sz="2400" smtClean="0"/>
              <a:t>可在硬件中处理</a:t>
            </a:r>
            <a:endParaRPr lang="en-US" sz="2400" smtClean="0"/>
          </a:p>
          <a:p>
            <a:pPr lvl="2" eaLnBrk="1" hangingPunct="1">
              <a:lnSpc>
                <a:spcPct val="90000"/>
              </a:lnSpc>
            </a:pPr>
            <a:r>
              <a:rPr lang="en-US" sz="2200" smtClean="0"/>
              <a:t>对于更复杂的页表结构，可能会变得复杂</a:t>
            </a:r>
            <a:endParaRPr lang="en-US" sz="2200" smtClean="0"/>
          </a:p>
          <a:p>
            <a:pPr lvl="1" eaLnBrk="1" hangingPunct="1">
              <a:lnSpc>
                <a:spcPct val="90000"/>
              </a:lnSpc>
            </a:pPr>
            <a:r>
              <a:rPr lang="en-US" sz="2400" smtClean="0"/>
              <a:t>或在软件中</a:t>
            </a:r>
            <a:endParaRPr lang="en-US" sz="2400" smtClean="0"/>
          </a:p>
          <a:p>
            <a:pPr lvl="2" eaLnBrk="1" hangingPunct="1">
              <a:lnSpc>
                <a:spcPct val="90000"/>
              </a:lnSpc>
            </a:pPr>
            <a:r>
              <a:rPr lang="en-US" sz="2200" smtClean="0"/>
              <a:t>创建带有优化处理程序的特殊例外</a:t>
            </a:r>
            <a:endParaRPr lang="en-US" sz="2200" smtClean="0"/>
          </a:p>
          <a:p>
            <a:pPr eaLnBrk="1" hangingPunct="1">
              <a:lnSpc>
                <a:spcPct val="90000"/>
              </a:lnSpc>
            </a:pPr>
            <a:r>
              <a:rPr lang="en-US" sz="2800" smtClean="0"/>
              <a:t>如果页面不在内存中（发生页面错误）</a:t>
            </a:r>
            <a:endParaRPr lang="en-US" sz="2800" smtClean="0"/>
          </a:p>
          <a:p>
            <a:pPr lvl="1" eaLnBrk="1" hangingPunct="1">
              <a:lnSpc>
                <a:spcPct val="90000"/>
              </a:lnSpc>
            </a:pPr>
            <a:r>
              <a:rPr lang="en-US" sz="2400" smtClean="0"/>
              <a:t>操作系统负责获取页面并更新页表</a:t>
            </a:r>
            <a:endParaRPr lang="en-US" sz="2400" smtClean="0"/>
          </a:p>
          <a:p>
            <a:pPr lvl="1" eaLnBrk="1" hangingPunct="1">
              <a:lnSpc>
                <a:spcPct val="90000"/>
              </a:lnSpc>
            </a:pPr>
            <a:r>
              <a:rPr lang="en-US" sz="2400" smtClean="0"/>
              <a:t>然后重新启动出错指令</a:t>
            </a:r>
            <a:endParaRPr lang="en-US" sz="2400" smtClean="0"/>
          </a:p>
          <a:p>
            <a:pPr lvl="1" eaLnBrk="1" hangingPunct="1">
              <a:lnSpc>
                <a:spcPct val="90000"/>
              </a:lnSpc>
            </a:pPr>
            <a:r>
              <a:rPr lang="en-US" sz="2400" smtClean="0"/>
              <a:t>100万次循环</a:t>
            </a:r>
            <a:endParaRPr lang="en-US" sz="2400" smtClean="0"/>
          </a:p>
          <a:p>
            <a:pPr eaLnBrk="1" hangingPunct="1">
              <a:lnSpc>
                <a:spcPct val="90000"/>
              </a:lnSpc>
            </a:pPr>
            <a:r>
              <a:rPr lang="en-US" sz="2800" smtClean="0">
                <a:solidFill>
                  <a:srgbClr val="FF0000"/>
                </a:solidFill>
              </a:rPr>
              <a:t>TLB锁存缺失比页面缺失更频繁</a:t>
            </a:r>
            <a:endParaRPr lang="en-AU" altLang="zh-CN" sz="2800" smtClean="0">
              <a:solidFill>
                <a:srgbClr val="FF0000"/>
              </a:solidFill>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516">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516">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4516">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4516">
                                            <p:txEl>
                                              <p:pRg st="10" end="1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4516">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3D5C4A3-6E5F-466E-B3E7-A4C0BF2273EB}" type="slidenum">
              <a:rPr lang="en-AU" altLang="zh-CN"/>
            </a:fld>
            <a:endParaRPr lang="en-AU" altLang="zh-CN"/>
          </a:p>
        </p:txBody>
      </p:sp>
      <p:sp>
        <p:nvSpPr>
          <p:cNvPr id="67587"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页面错误处理程序</a:t>
            </a:r>
            <a:endParaRPr lang="en-AU" altLang="zh-CN" smtClean="0">
              <a:ea typeface="宋体" panose="02010600030101010101" pitchFamily="2" charset="-122"/>
            </a:endParaRPr>
          </a:p>
        </p:txBody>
      </p:sp>
      <p:sp>
        <p:nvSpPr>
          <p:cNvPr id="67588" name="Rectangle 3"/>
          <p:cNvSpPr>
            <a:spLocks noGrp="1" noChangeArrowheads="1"/>
          </p:cNvSpPr>
          <p:nvPr>
            <p:ph type="body" idx="1"/>
          </p:nvPr>
        </p:nvSpPr>
        <p:spPr/>
        <p:txBody>
          <a:bodyPr/>
          <a:lstStyle/>
          <a:p>
            <a:pPr eaLnBrk="1" hangingPunct="1"/>
            <a:r>
              <a:rPr lang="en-AU" altLang="zh-CN" smtClean="0">
                <a:ea typeface="宋体" panose="02010600030101010101" pitchFamily="2" charset="-122"/>
              </a:rPr>
              <a:t>使用出错的虚拟地址查找PTE</a:t>
            </a:r>
            <a:endParaRPr lang="en-AU" altLang="zh-CN" smtClean="0">
              <a:ea typeface="宋体" panose="02010600030101010101" pitchFamily="2" charset="-122"/>
            </a:endParaRPr>
          </a:p>
          <a:p>
            <a:pPr eaLnBrk="1" hangingPunct="1"/>
            <a:r>
              <a:rPr lang="en-AU" altLang="zh-CN" smtClean="0">
                <a:ea typeface="宋体" panose="02010600030101010101" pitchFamily="2" charset="-122"/>
              </a:rPr>
              <a:t>在磁盘上查找页面</a:t>
            </a:r>
            <a:endParaRPr lang="en-AU" altLang="zh-CN" smtClean="0">
              <a:ea typeface="宋体" panose="02010600030101010101" pitchFamily="2" charset="-122"/>
            </a:endParaRPr>
          </a:p>
          <a:p>
            <a:pPr eaLnBrk="1" hangingPunct="1"/>
            <a:r>
              <a:rPr lang="en-AU" altLang="zh-CN" smtClean="0">
                <a:ea typeface="宋体" panose="02010600030101010101" pitchFamily="2" charset="-122"/>
              </a:rPr>
              <a:t>选择要替换的页面</a:t>
            </a:r>
            <a:endParaRPr lang="en-AU" altLang="zh-CN" smtClean="0">
              <a:ea typeface="宋体" panose="02010600030101010101" pitchFamily="2" charset="-122"/>
            </a:endParaRPr>
          </a:p>
          <a:p>
            <a:pPr lvl="1" eaLnBrk="1" hangingPunct="1"/>
            <a:r>
              <a:rPr lang="en-AU" altLang="zh-CN" smtClean="0">
                <a:ea typeface="宋体" panose="02010600030101010101" pitchFamily="2" charset="-122"/>
              </a:rPr>
              <a:t>如果脏，请先写入磁盘</a:t>
            </a:r>
            <a:endParaRPr lang="en-AU" altLang="zh-CN" smtClean="0">
              <a:ea typeface="宋体" panose="02010600030101010101" pitchFamily="2" charset="-122"/>
            </a:endParaRPr>
          </a:p>
          <a:p>
            <a:pPr eaLnBrk="1" hangingPunct="1"/>
            <a:r>
              <a:rPr lang="en-AU" altLang="zh-CN" smtClean="0">
                <a:ea typeface="宋体" panose="02010600030101010101" pitchFamily="2" charset="-122"/>
              </a:rPr>
              <a:t>将页面读入内存并更新页面表</a:t>
            </a:r>
            <a:endParaRPr lang="en-AU" altLang="zh-CN" smtClean="0">
              <a:ea typeface="宋体" panose="02010600030101010101" pitchFamily="2" charset="-122"/>
            </a:endParaRPr>
          </a:p>
          <a:p>
            <a:pPr eaLnBrk="1" hangingPunct="1"/>
            <a:r>
              <a:rPr lang="en-AU" altLang="zh-CN" smtClean="0">
                <a:ea typeface="宋体" panose="02010600030101010101" pitchFamily="2" charset="-122"/>
              </a:rPr>
              <a:t>使进程再次可运行</a:t>
            </a:r>
            <a:endParaRPr lang="en-AU" altLang="zh-CN" smtClean="0">
              <a:ea typeface="宋体" panose="02010600030101010101" pitchFamily="2" charset="-122"/>
            </a:endParaRPr>
          </a:p>
          <a:p>
            <a:pPr lvl="1" eaLnBrk="1" hangingPunct="1"/>
            <a:r>
              <a:rPr lang="en-AU" altLang="zh-CN" smtClean="0">
                <a:ea typeface="宋体" panose="02010600030101010101" pitchFamily="2" charset="-122"/>
              </a:rPr>
              <a:t>从出错指令重新启动</a:t>
            </a:r>
            <a:endParaRPr lang="en-AU" altLang="zh-CN" smtClean="0">
              <a:ea typeface="宋体" panose="02010600030101010101" pitchFamily="2" charset="-122"/>
            </a:endParaRPr>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Footer Placeholder 4"/>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65618E7-594F-4313-907B-243E71C4330F}" type="slidenum">
              <a:rPr lang="en-AU" altLang="zh-CN"/>
            </a:fld>
            <a:endParaRPr lang="en-AU" altLang="zh-CN"/>
          </a:p>
        </p:txBody>
      </p:sp>
      <p:sp>
        <p:nvSpPr>
          <p:cNvPr id="68611" name="Rectangle 2"/>
          <p:cNvSpPr>
            <a:spLocks noGrp="1" noChangeArrowheads="1"/>
          </p:cNvSpPr>
          <p:nvPr>
            <p:ph type="title"/>
          </p:nvPr>
        </p:nvSpPr>
        <p:spPr>
          <a:xfrm>
            <a:off x="684213" y="261938"/>
            <a:ext cx="8259762" cy="646112"/>
          </a:xfrm>
        </p:spPr>
        <p:txBody>
          <a:bodyPr/>
          <a:lstStyle/>
          <a:p>
            <a:pPr eaLnBrk="1" hangingPunct="1"/>
            <a:r>
              <a:rPr lang="en-US" sz="3600" smtClean="0"/>
              <a:t>TLB和缓存交互示例</a:t>
            </a:r>
            <a:endParaRPr lang="en-AU" altLang="zh-CN" sz="3600" smtClean="0">
              <a:ea typeface="宋体" panose="02010600030101010101" pitchFamily="2" charset="-122"/>
            </a:endParaRPr>
          </a:p>
        </p:txBody>
      </p:sp>
      <p:sp>
        <p:nvSpPr>
          <p:cNvPr id="68612" name="Rectangle 3"/>
          <p:cNvSpPr>
            <a:spLocks noGrp="1" noChangeArrowheads="1"/>
          </p:cNvSpPr>
          <p:nvPr>
            <p:ph type="body" sz="half" idx="2"/>
          </p:nvPr>
        </p:nvSpPr>
        <p:spPr>
          <a:xfrm>
            <a:off x="5364163" y="1125538"/>
            <a:ext cx="3590925" cy="5111750"/>
          </a:xfrm>
        </p:spPr>
        <p:txBody>
          <a:bodyPr/>
          <a:lstStyle/>
          <a:p>
            <a:pPr eaLnBrk="1" hangingPunct="1"/>
            <a:r>
              <a:rPr lang="en-US" sz="2400" smtClean="0">
                <a:solidFill>
                  <a:srgbClr val="FF0000"/>
                </a:solidFill>
              </a:rPr>
              <a:t>Intrinsity FastMATH</a:t>
            </a:r>
            <a:endParaRPr lang="en-US" sz="2400" smtClean="0">
              <a:solidFill>
                <a:srgbClr val="FF0000"/>
              </a:solidFill>
            </a:endParaRPr>
          </a:p>
          <a:p>
            <a:pPr eaLnBrk="1" hangingPunct="1"/>
            <a:r>
              <a:rPr lang="en-US" sz="2400" smtClean="0"/>
              <a:t>全关联TLB</a:t>
            </a:r>
            <a:endParaRPr lang="en-US" sz="2400" smtClean="0"/>
          </a:p>
          <a:p>
            <a:pPr eaLnBrk="1" hangingPunct="1"/>
            <a:r>
              <a:rPr lang="en-US" sz="2400" smtClean="0"/>
              <a:t>串接避免了16：1多路复用器</a:t>
            </a:r>
            <a:endParaRPr lang="en-US" sz="2400" smtClean="0"/>
          </a:p>
          <a:p>
            <a:pPr eaLnBrk="1" hangingPunct="1"/>
            <a:r>
              <a:rPr lang="en-US" sz="2400" smtClean="0"/>
              <a:t>直接映射缓存</a:t>
            </a:r>
            <a:endParaRPr lang="en-US" sz="2400" smtClean="0"/>
          </a:p>
          <a:p>
            <a:pPr lvl="1" eaLnBrk="1" hangingPunct="1"/>
            <a:r>
              <a:rPr lang="en-US" sz="2000" smtClean="0"/>
              <a:t>物理标记和物理索引</a:t>
            </a:r>
            <a:endParaRPr lang="en-US" sz="2000" smtClean="0"/>
          </a:p>
        </p:txBody>
      </p:sp>
      <p:pic>
        <p:nvPicPr>
          <p:cNvPr id="68613" name="Picture 5" descr="f05-24-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23850" y="1268413"/>
            <a:ext cx="4956175" cy="5084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5"/>
          <p:cNvSpPr>
            <a:spLocks noGrp="1"/>
          </p:cNvSpPr>
          <p:nvPr>
            <p:ph type="title"/>
          </p:nvPr>
        </p:nvSpPr>
        <p:spPr/>
        <p:txBody>
          <a:bodyPr/>
          <a:lstStyle/>
          <a:p>
            <a:r>
              <a:rPr lang="en-US" smtClean="0"/>
              <a:t>缓存寻址</a:t>
            </a:r>
            <a:endParaRPr lang="en-US" smtClean="0"/>
          </a:p>
        </p:txBody>
      </p:sp>
      <p:sp>
        <p:nvSpPr>
          <p:cNvPr id="69635" name="Footer Placeholder 4"/>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7375A398-72E3-411C-BD5D-C3178C0E5359}" type="slidenum">
              <a:rPr lang="en-AU" altLang="zh-CN"/>
            </a:fld>
            <a:endParaRPr lang="en-AU" altLang="zh-CN"/>
          </a:p>
        </p:txBody>
      </p:sp>
      <p:sp>
        <p:nvSpPr>
          <p:cNvPr id="69636" name="Line 5"/>
          <p:cNvSpPr>
            <a:spLocks noChangeShapeType="1"/>
          </p:cNvSpPr>
          <p:nvPr/>
        </p:nvSpPr>
        <p:spPr bwMode="auto">
          <a:xfrm>
            <a:off x="1485900" y="1657350"/>
            <a:ext cx="977900" cy="0"/>
          </a:xfrm>
          <a:prstGeom prst="line">
            <a:avLst/>
          </a:prstGeom>
          <a:noFill/>
          <a:ln w="254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37" name="Line 6"/>
          <p:cNvSpPr>
            <a:spLocks noChangeShapeType="1"/>
          </p:cNvSpPr>
          <p:nvPr/>
        </p:nvSpPr>
        <p:spPr bwMode="auto">
          <a:xfrm>
            <a:off x="2476500" y="1668463"/>
            <a:ext cx="0" cy="874712"/>
          </a:xfrm>
          <a:prstGeom prst="line">
            <a:avLst/>
          </a:prstGeom>
          <a:noFill/>
          <a:ln w="254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38" name="Line 7"/>
          <p:cNvSpPr>
            <a:spLocks noChangeShapeType="1"/>
          </p:cNvSpPr>
          <p:nvPr/>
        </p:nvSpPr>
        <p:spPr bwMode="auto">
          <a:xfrm flipH="1">
            <a:off x="1435100" y="2579688"/>
            <a:ext cx="1054100" cy="0"/>
          </a:xfrm>
          <a:prstGeom prst="line">
            <a:avLst/>
          </a:prstGeom>
          <a:noFill/>
          <a:ln w="254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39" name="Rectangle 8"/>
          <p:cNvSpPr>
            <a:spLocks noChangeArrowheads="1"/>
          </p:cNvSpPr>
          <p:nvPr/>
        </p:nvSpPr>
        <p:spPr bwMode="auto">
          <a:xfrm>
            <a:off x="1536700" y="2003425"/>
            <a:ext cx="609600" cy="26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中央处理器</a:t>
            </a:r>
            <a:endParaRPr lang="en-US" b="1"/>
          </a:p>
        </p:txBody>
      </p:sp>
      <p:sp>
        <p:nvSpPr>
          <p:cNvPr id="69640" name="Rectangle 9"/>
          <p:cNvSpPr>
            <a:spLocks noChangeArrowheads="1"/>
          </p:cNvSpPr>
          <p:nvPr/>
        </p:nvSpPr>
        <p:spPr bwMode="auto">
          <a:xfrm>
            <a:off x="3136900" y="1692275"/>
            <a:ext cx="1066800" cy="850900"/>
          </a:xfrm>
          <a:prstGeom prst="rect">
            <a:avLst/>
          </a:prstGeom>
          <a:noFill/>
          <a:ln w="25400">
            <a:solidFill>
              <a:schemeClr val="tx1"/>
            </a:solidFill>
            <a:miter lim="800000"/>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a:r>
              <a:rPr lang="en-US" b="1"/>
              <a:t>TLB</a:t>
            </a:r>
            <a:endParaRPr lang="en-US" b="1"/>
          </a:p>
          <a:p>
            <a:pPr algn="ctr"/>
            <a:r>
              <a:rPr lang="en-US" b="1"/>
              <a:t>查找</a:t>
            </a:r>
            <a:endParaRPr lang="en-US" b="1"/>
          </a:p>
        </p:txBody>
      </p:sp>
      <p:sp>
        <p:nvSpPr>
          <p:cNvPr id="69641" name="Rectangle 10"/>
          <p:cNvSpPr>
            <a:spLocks noChangeArrowheads="1"/>
          </p:cNvSpPr>
          <p:nvPr/>
        </p:nvSpPr>
        <p:spPr bwMode="auto">
          <a:xfrm>
            <a:off x="4965700" y="1692275"/>
            <a:ext cx="1066800" cy="850900"/>
          </a:xfrm>
          <a:prstGeom prst="rect">
            <a:avLst/>
          </a:prstGeom>
          <a:noFill/>
          <a:ln w="25400">
            <a:solidFill>
              <a:schemeClr val="tx1"/>
            </a:solidFill>
            <a:miter lim="800000"/>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a:r>
              <a:rPr lang="en-US" b="1"/>
              <a:t>藏物处</a:t>
            </a:r>
            <a:endParaRPr lang="en-US" b="1"/>
          </a:p>
        </p:txBody>
      </p:sp>
      <p:sp>
        <p:nvSpPr>
          <p:cNvPr id="69642" name="Rectangle 11"/>
          <p:cNvSpPr>
            <a:spLocks noChangeArrowheads="1"/>
          </p:cNvSpPr>
          <p:nvPr/>
        </p:nvSpPr>
        <p:spPr bwMode="auto">
          <a:xfrm>
            <a:off x="6934200" y="1704975"/>
            <a:ext cx="1066800" cy="850900"/>
          </a:xfrm>
          <a:prstGeom prst="rect">
            <a:avLst/>
          </a:prstGeom>
          <a:noFill/>
          <a:ln w="25400">
            <a:solidFill>
              <a:schemeClr val="tx1"/>
            </a:solidFill>
            <a:miter lim="800000"/>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a:r>
              <a:rPr lang="en-US" b="1"/>
              <a:t>主要的</a:t>
            </a:r>
            <a:endParaRPr lang="en-US" b="1"/>
          </a:p>
          <a:p>
            <a:pPr algn="ctr"/>
            <a:r>
              <a:rPr lang="en-US" b="1"/>
              <a:t>记忆力</a:t>
            </a:r>
            <a:endParaRPr lang="en-US" b="1"/>
          </a:p>
        </p:txBody>
      </p:sp>
      <p:sp>
        <p:nvSpPr>
          <p:cNvPr id="69643" name="Line 12"/>
          <p:cNvSpPr>
            <a:spLocks noChangeShapeType="1"/>
          </p:cNvSpPr>
          <p:nvPr/>
        </p:nvSpPr>
        <p:spPr bwMode="auto">
          <a:xfrm>
            <a:off x="2489200" y="1824038"/>
            <a:ext cx="622300" cy="0"/>
          </a:xfrm>
          <a:prstGeom prst="line">
            <a:avLst/>
          </a:prstGeom>
          <a:noFill/>
          <a:ln w="254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44" name="Line 13"/>
          <p:cNvSpPr>
            <a:spLocks noChangeShapeType="1"/>
          </p:cNvSpPr>
          <p:nvPr/>
        </p:nvSpPr>
        <p:spPr bwMode="auto">
          <a:xfrm>
            <a:off x="4203700" y="1824038"/>
            <a:ext cx="736600" cy="0"/>
          </a:xfrm>
          <a:prstGeom prst="line">
            <a:avLst/>
          </a:prstGeom>
          <a:noFill/>
          <a:ln w="254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45" name="Line 14"/>
          <p:cNvSpPr>
            <a:spLocks noChangeShapeType="1"/>
          </p:cNvSpPr>
          <p:nvPr/>
        </p:nvSpPr>
        <p:spPr bwMode="auto">
          <a:xfrm>
            <a:off x="6045200" y="1800225"/>
            <a:ext cx="863600" cy="0"/>
          </a:xfrm>
          <a:prstGeom prst="line">
            <a:avLst/>
          </a:prstGeom>
          <a:noFill/>
          <a:ln w="254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46" name="Line 15"/>
          <p:cNvSpPr>
            <a:spLocks noChangeShapeType="1"/>
          </p:cNvSpPr>
          <p:nvPr/>
        </p:nvSpPr>
        <p:spPr bwMode="auto">
          <a:xfrm flipH="1">
            <a:off x="6705600" y="2411413"/>
            <a:ext cx="228600" cy="0"/>
          </a:xfrm>
          <a:prstGeom prst="line">
            <a:avLst/>
          </a:prstGeom>
          <a:noFill/>
          <a:ln w="254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47" name="Line 16"/>
          <p:cNvSpPr>
            <a:spLocks noChangeShapeType="1"/>
          </p:cNvSpPr>
          <p:nvPr/>
        </p:nvSpPr>
        <p:spPr bwMode="auto">
          <a:xfrm>
            <a:off x="6731000" y="2424113"/>
            <a:ext cx="12700" cy="1663700"/>
          </a:xfrm>
          <a:prstGeom prst="line">
            <a:avLst/>
          </a:prstGeom>
          <a:noFill/>
          <a:ln w="254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48" name="Line 17"/>
          <p:cNvSpPr>
            <a:spLocks noChangeShapeType="1"/>
          </p:cNvSpPr>
          <p:nvPr/>
        </p:nvSpPr>
        <p:spPr bwMode="auto">
          <a:xfrm flipH="1" flipV="1">
            <a:off x="2781300" y="4087813"/>
            <a:ext cx="1930400" cy="12700"/>
          </a:xfrm>
          <a:prstGeom prst="line">
            <a:avLst/>
          </a:prstGeom>
          <a:noFill/>
          <a:ln w="254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49" name="Line 18"/>
          <p:cNvSpPr>
            <a:spLocks noChangeShapeType="1"/>
          </p:cNvSpPr>
          <p:nvPr/>
        </p:nvSpPr>
        <p:spPr bwMode="auto">
          <a:xfrm flipH="1" flipV="1">
            <a:off x="2781300" y="2435225"/>
            <a:ext cx="0" cy="1652588"/>
          </a:xfrm>
          <a:prstGeom prst="line">
            <a:avLst/>
          </a:prstGeom>
          <a:noFill/>
          <a:ln w="254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50" name="Line 19"/>
          <p:cNvSpPr>
            <a:spLocks noChangeShapeType="1"/>
          </p:cNvSpPr>
          <p:nvPr/>
        </p:nvSpPr>
        <p:spPr bwMode="auto">
          <a:xfrm flipH="1" flipV="1">
            <a:off x="2476500" y="2424113"/>
            <a:ext cx="304800" cy="0"/>
          </a:xfrm>
          <a:prstGeom prst="line">
            <a:avLst/>
          </a:prstGeom>
          <a:noFill/>
          <a:ln w="254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51" name="Line 21"/>
          <p:cNvSpPr>
            <a:spLocks noChangeShapeType="1"/>
          </p:cNvSpPr>
          <p:nvPr/>
        </p:nvSpPr>
        <p:spPr bwMode="auto">
          <a:xfrm flipH="1">
            <a:off x="6032500" y="2435225"/>
            <a:ext cx="279400" cy="0"/>
          </a:xfrm>
          <a:prstGeom prst="line">
            <a:avLst/>
          </a:prstGeom>
          <a:noFill/>
          <a:ln w="254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52" name="Line 23"/>
          <p:cNvSpPr>
            <a:spLocks noChangeShapeType="1"/>
          </p:cNvSpPr>
          <p:nvPr/>
        </p:nvSpPr>
        <p:spPr bwMode="auto">
          <a:xfrm>
            <a:off x="4711700" y="2435225"/>
            <a:ext cx="0" cy="1652588"/>
          </a:xfrm>
          <a:prstGeom prst="line">
            <a:avLst/>
          </a:prstGeom>
          <a:noFill/>
          <a:ln w="254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53" name="Rectangle 25"/>
          <p:cNvSpPr>
            <a:spLocks noChangeArrowheads="1"/>
          </p:cNvSpPr>
          <p:nvPr/>
        </p:nvSpPr>
        <p:spPr bwMode="auto">
          <a:xfrm>
            <a:off x="2514600" y="1573213"/>
            <a:ext cx="444500" cy="26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瓦</a:t>
            </a:r>
            <a:endParaRPr lang="en-US" b="1"/>
          </a:p>
        </p:txBody>
      </p:sp>
      <p:sp>
        <p:nvSpPr>
          <p:cNvPr id="69654" name="Rectangle 26"/>
          <p:cNvSpPr>
            <a:spLocks noChangeArrowheads="1"/>
          </p:cNvSpPr>
          <p:nvPr/>
        </p:nvSpPr>
        <p:spPr bwMode="auto">
          <a:xfrm>
            <a:off x="4229100" y="1573213"/>
            <a:ext cx="444500" cy="26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帕</a:t>
            </a:r>
            <a:endParaRPr lang="en-US" b="1"/>
          </a:p>
        </p:txBody>
      </p:sp>
      <p:sp>
        <p:nvSpPr>
          <p:cNvPr id="69655" name="Rectangle 27"/>
          <p:cNvSpPr>
            <a:spLocks noChangeArrowheads="1"/>
          </p:cNvSpPr>
          <p:nvPr/>
        </p:nvSpPr>
        <p:spPr bwMode="auto">
          <a:xfrm>
            <a:off x="6096000" y="1549400"/>
            <a:ext cx="647700" cy="26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女士</a:t>
            </a:r>
            <a:endParaRPr lang="en-US" b="1"/>
          </a:p>
        </p:txBody>
      </p:sp>
      <p:sp>
        <p:nvSpPr>
          <p:cNvPr id="69656" name="Rectangle 28"/>
          <p:cNvSpPr>
            <a:spLocks noChangeArrowheads="1"/>
          </p:cNvSpPr>
          <p:nvPr/>
        </p:nvSpPr>
        <p:spPr bwMode="auto">
          <a:xfrm>
            <a:off x="4864100" y="2614613"/>
            <a:ext cx="406400" cy="26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打</a:t>
            </a:r>
            <a:endParaRPr lang="en-US" b="1"/>
          </a:p>
        </p:txBody>
      </p:sp>
      <p:sp>
        <p:nvSpPr>
          <p:cNvPr id="69657" name="Rectangle 29"/>
          <p:cNvSpPr>
            <a:spLocks noChangeArrowheads="1"/>
          </p:cNvSpPr>
          <p:nvPr/>
        </p:nvSpPr>
        <p:spPr bwMode="auto">
          <a:xfrm>
            <a:off x="5245100" y="3824288"/>
            <a:ext cx="596900" cy="26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数据</a:t>
            </a:r>
            <a:endParaRPr lang="en-US" b="1"/>
          </a:p>
        </p:txBody>
      </p:sp>
      <p:sp>
        <p:nvSpPr>
          <p:cNvPr id="69658" name="Rectangle 30"/>
          <p:cNvSpPr>
            <a:spLocks noChangeArrowheads="1"/>
          </p:cNvSpPr>
          <p:nvPr/>
        </p:nvSpPr>
        <p:spPr bwMode="auto">
          <a:xfrm>
            <a:off x="3136900" y="2986088"/>
            <a:ext cx="1066800" cy="850900"/>
          </a:xfrm>
          <a:prstGeom prst="rect">
            <a:avLst/>
          </a:prstGeom>
          <a:noFill/>
          <a:ln w="25400">
            <a:solidFill>
              <a:schemeClr val="tx1"/>
            </a:solidFill>
            <a:miter lim="800000"/>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a:r>
              <a:rPr lang="en-US" b="1"/>
              <a:t>跨-</a:t>
            </a:r>
            <a:endParaRPr lang="en-US" b="1"/>
          </a:p>
          <a:p>
            <a:pPr algn="ctr"/>
            <a:r>
              <a:rPr lang="en-US" b="1"/>
              <a:t>lation</a:t>
            </a:r>
            <a:endParaRPr lang="en-US" b="1"/>
          </a:p>
        </p:txBody>
      </p:sp>
      <p:sp>
        <p:nvSpPr>
          <p:cNvPr id="69659" name="Rectangle 31"/>
          <p:cNvSpPr>
            <a:spLocks noChangeArrowheads="1"/>
          </p:cNvSpPr>
          <p:nvPr/>
        </p:nvSpPr>
        <p:spPr bwMode="auto">
          <a:xfrm>
            <a:off x="4229100" y="1357313"/>
            <a:ext cx="406400" cy="26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打</a:t>
            </a:r>
            <a:endParaRPr lang="en-US" b="1"/>
          </a:p>
        </p:txBody>
      </p:sp>
      <p:sp>
        <p:nvSpPr>
          <p:cNvPr id="69660" name="Line 32"/>
          <p:cNvSpPr>
            <a:spLocks noChangeShapeType="1"/>
          </p:cNvSpPr>
          <p:nvPr/>
        </p:nvSpPr>
        <p:spPr bwMode="auto">
          <a:xfrm>
            <a:off x="3492500" y="2566988"/>
            <a:ext cx="0" cy="395287"/>
          </a:xfrm>
          <a:prstGeom prst="line">
            <a:avLst/>
          </a:prstGeom>
          <a:noFill/>
          <a:ln w="254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61" name="Rectangle 33"/>
          <p:cNvSpPr>
            <a:spLocks noChangeArrowheads="1"/>
          </p:cNvSpPr>
          <p:nvPr/>
        </p:nvSpPr>
        <p:spPr bwMode="auto">
          <a:xfrm>
            <a:off x="2806700" y="2613025"/>
            <a:ext cx="647700" cy="26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女士</a:t>
            </a:r>
            <a:endParaRPr lang="en-US" b="1"/>
          </a:p>
        </p:txBody>
      </p:sp>
      <p:sp>
        <p:nvSpPr>
          <p:cNvPr id="69662" name="Line 34"/>
          <p:cNvSpPr>
            <a:spLocks noChangeShapeType="1"/>
          </p:cNvSpPr>
          <p:nvPr/>
        </p:nvSpPr>
        <p:spPr bwMode="auto">
          <a:xfrm>
            <a:off x="3670300" y="3884613"/>
            <a:ext cx="0" cy="84137"/>
          </a:xfrm>
          <a:prstGeom prst="line">
            <a:avLst/>
          </a:prstGeom>
          <a:noFill/>
          <a:ln w="254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63" name="Line 35"/>
          <p:cNvSpPr>
            <a:spLocks noChangeShapeType="1"/>
          </p:cNvSpPr>
          <p:nvPr/>
        </p:nvSpPr>
        <p:spPr bwMode="auto">
          <a:xfrm>
            <a:off x="3683000" y="3981450"/>
            <a:ext cx="660400" cy="0"/>
          </a:xfrm>
          <a:prstGeom prst="line">
            <a:avLst/>
          </a:prstGeom>
          <a:noFill/>
          <a:ln w="254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64" name="Line 36"/>
          <p:cNvSpPr>
            <a:spLocks noChangeShapeType="1"/>
          </p:cNvSpPr>
          <p:nvPr/>
        </p:nvSpPr>
        <p:spPr bwMode="auto">
          <a:xfrm flipV="1">
            <a:off x="4356100" y="1812925"/>
            <a:ext cx="0" cy="2179638"/>
          </a:xfrm>
          <a:prstGeom prst="line">
            <a:avLst/>
          </a:prstGeom>
          <a:noFill/>
          <a:ln w="254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65" name="Line 37"/>
          <p:cNvSpPr>
            <a:spLocks noChangeShapeType="1"/>
          </p:cNvSpPr>
          <p:nvPr/>
        </p:nvSpPr>
        <p:spPr bwMode="auto">
          <a:xfrm flipH="1">
            <a:off x="4686300" y="4100513"/>
            <a:ext cx="2032000" cy="0"/>
          </a:xfrm>
          <a:prstGeom prst="line">
            <a:avLst/>
          </a:prstGeom>
          <a:noFill/>
          <a:ln w="254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69666" name="Rectangle 39"/>
          <p:cNvSpPr>
            <a:spLocks noChangeArrowheads="1"/>
          </p:cNvSpPr>
          <p:nvPr/>
        </p:nvSpPr>
        <p:spPr bwMode="auto">
          <a:xfrm>
            <a:off x="5245100" y="1357313"/>
            <a:ext cx="457200" cy="26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solidFill>
                  <a:schemeClr val="bg2"/>
                </a:solidFill>
              </a:rPr>
              <a:t>¾ t</a:t>
            </a:r>
            <a:endParaRPr lang="en-US" b="1"/>
          </a:p>
        </p:txBody>
      </p:sp>
      <p:sp>
        <p:nvSpPr>
          <p:cNvPr id="69667" name="Rectangle 40"/>
          <p:cNvSpPr>
            <a:spLocks noChangeArrowheads="1"/>
          </p:cNvSpPr>
          <p:nvPr/>
        </p:nvSpPr>
        <p:spPr bwMode="auto">
          <a:xfrm>
            <a:off x="3365500" y="1370013"/>
            <a:ext cx="520700" cy="26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solidFill>
                  <a:schemeClr val="bg2"/>
                </a:solidFill>
              </a:rPr>
              <a:t>¼  t</a:t>
            </a:r>
            <a:endParaRPr lang="en-US" b="1"/>
          </a:p>
        </p:txBody>
      </p:sp>
      <p:sp>
        <p:nvSpPr>
          <p:cNvPr id="69668" name="Line 43"/>
          <p:cNvSpPr>
            <a:spLocks noChangeShapeType="1"/>
          </p:cNvSpPr>
          <p:nvPr/>
        </p:nvSpPr>
        <p:spPr bwMode="auto">
          <a:xfrm>
            <a:off x="6311900" y="2435225"/>
            <a:ext cx="0" cy="1652588"/>
          </a:xfrm>
          <a:prstGeom prst="line">
            <a:avLst/>
          </a:prstGeom>
          <a:noFill/>
          <a:ln w="2857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69669" name="Line 44"/>
          <p:cNvSpPr>
            <a:spLocks noChangeShapeType="1"/>
          </p:cNvSpPr>
          <p:nvPr/>
        </p:nvSpPr>
        <p:spPr bwMode="auto">
          <a:xfrm>
            <a:off x="4711700" y="2435225"/>
            <a:ext cx="228600" cy="0"/>
          </a:xfrm>
          <a:prstGeom prst="line">
            <a:avLst/>
          </a:prstGeom>
          <a:noFill/>
          <a:ln w="2857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69670" name="Line 32"/>
          <p:cNvSpPr>
            <a:spLocks noChangeShapeType="1"/>
          </p:cNvSpPr>
          <p:nvPr/>
        </p:nvSpPr>
        <p:spPr bwMode="auto">
          <a:xfrm>
            <a:off x="3873500" y="2576513"/>
            <a:ext cx="0" cy="395287"/>
          </a:xfrm>
          <a:prstGeom prst="line">
            <a:avLst/>
          </a:prstGeom>
          <a:noFill/>
          <a:ln w="25400">
            <a:solidFill>
              <a:schemeClr val="tx1"/>
            </a:solidFill>
            <a:round/>
            <a:head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2" name="Rectangle 41"/>
          <p:cNvSpPr/>
          <p:nvPr/>
        </p:nvSpPr>
        <p:spPr>
          <a:xfrm>
            <a:off x="673100" y="4500563"/>
            <a:ext cx="8270875" cy="830262"/>
          </a:xfrm>
          <a:prstGeom prst="rect">
            <a:avLst/>
          </a:prstGeom>
        </p:spPr>
        <p:txBody>
          <a:bodyPr>
            <a:spAutoFit/>
          </a:bodyPr>
          <a:lstStyle/>
          <a:p>
            <a:pPr marL="342900" indent="-342900" eaLnBrk="1" hangingPunct="1">
              <a:spcBef>
                <a:spcPct val="20000"/>
              </a:spcBef>
              <a:buClr>
                <a:srgbClr val="ECEAAC"/>
              </a:buClr>
              <a:buSzPct val="60000"/>
              <a:buFont typeface="Wingdings" panose="05000000000000000000" pitchFamily="2" charset="2"/>
              <a:buChar char="n"/>
            </a:pPr>
            <a:r>
              <a:rPr lang="en-US" sz="2400">
                <a:solidFill>
                  <a:srgbClr val="FF0000"/>
                </a:solidFill>
              </a:rPr>
              <a:t>物理标记和物理索引缓存</a:t>
            </a:r>
            <a:endParaRPr lang="en-US" sz="2400">
              <a:solidFill>
                <a:srgbClr val="000000"/>
              </a:solidFill>
            </a:endParaRPr>
          </a:p>
          <a:p>
            <a:pPr marL="742950" lvl="1" indent="-285750" eaLnBrk="1" hangingPunct="1">
              <a:spcBef>
                <a:spcPct val="20000"/>
              </a:spcBef>
              <a:buClr>
                <a:srgbClr val="91AFBF"/>
              </a:buClr>
              <a:buSzPct val="55000"/>
              <a:buFont typeface="Wingdings" panose="05000000000000000000" pitchFamily="2" charset="2"/>
              <a:buChar char="n"/>
            </a:pPr>
            <a:r>
              <a:rPr lang="en-US" sz="2000">
                <a:solidFill>
                  <a:srgbClr val="000000"/>
                </a:solidFill>
              </a:rPr>
              <a:t>需要在缓存查找之前转换地址</a:t>
            </a:r>
            <a:endParaRPr lang="en-US" sz="2000">
              <a:solidFill>
                <a:srgbClr val="000000"/>
              </a:solidFill>
            </a:endParaRP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p:cNvSpPr>
            <a:spLocks noGrp="1"/>
          </p:cNvSpPr>
          <p:nvPr>
            <p:ph type="title"/>
          </p:nvPr>
        </p:nvSpPr>
        <p:spPr/>
        <p:txBody>
          <a:bodyPr/>
          <a:lstStyle/>
          <a:p>
            <a:r>
              <a:rPr lang="en-US" smtClean="0"/>
              <a:t>缓存寻址</a:t>
            </a:r>
            <a:endParaRPr lang="en-US" smtClean="0"/>
          </a:p>
        </p:txBody>
      </p:sp>
      <p:sp>
        <p:nvSpPr>
          <p:cNvPr id="70659"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9CE3070E-F322-45D8-8E6A-7EF359E7ED6D}" type="slidenum">
              <a:rPr lang="en-AU" altLang="zh-CN"/>
            </a:fld>
            <a:endParaRPr lang="en-AU" altLang="zh-CN"/>
          </a:p>
        </p:txBody>
      </p:sp>
      <p:grpSp>
        <p:nvGrpSpPr>
          <p:cNvPr id="70660" name="Group 4"/>
          <p:cNvGrpSpPr/>
          <p:nvPr/>
        </p:nvGrpSpPr>
        <p:grpSpPr bwMode="auto">
          <a:xfrm>
            <a:off x="1981200" y="1357313"/>
            <a:ext cx="5334000" cy="2079625"/>
            <a:chOff x="1004" y="600"/>
            <a:chExt cx="3360" cy="1310"/>
          </a:xfrm>
        </p:grpSpPr>
        <p:sp>
          <p:nvSpPr>
            <p:cNvPr id="70662" name="Rectangle 5"/>
            <p:cNvSpPr>
              <a:spLocks noChangeArrowheads="1"/>
            </p:cNvSpPr>
            <p:nvPr/>
          </p:nvSpPr>
          <p:spPr bwMode="auto">
            <a:xfrm>
              <a:off x="2174" y="1731"/>
              <a:ext cx="376" cy="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数据</a:t>
              </a:r>
              <a:endParaRPr lang="en-US" b="1"/>
            </a:p>
          </p:txBody>
        </p:sp>
        <p:sp>
          <p:nvSpPr>
            <p:cNvPr id="70663" name="Line 6"/>
            <p:cNvSpPr>
              <a:spLocks noChangeShapeType="1"/>
            </p:cNvSpPr>
            <p:nvPr/>
          </p:nvSpPr>
          <p:spPr bwMode="auto">
            <a:xfrm>
              <a:off x="1028" y="662"/>
              <a:ext cx="638"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64" name="Line 7"/>
            <p:cNvSpPr>
              <a:spLocks noChangeShapeType="1"/>
            </p:cNvSpPr>
            <p:nvPr/>
          </p:nvSpPr>
          <p:spPr bwMode="auto">
            <a:xfrm>
              <a:off x="1670" y="666"/>
              <a:ext cx="0" cy="438"/>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65" name="Line 8"/>
            <p:cNvSpPr>
              <a:spLocks noChangeShapeType="1"/>
            </p:cNvSpPr>
            <p:nvPr/>
          </p:nvSpPr>
          <p:spPr bwMode="auto">
            <a:xfrm flipH="1">
              <a:off x="1004" y="1120"/>
              <a:ext cx="670"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66" name="Rectangle 9"/>
            <p:cNvSpPr>
              <a:spLocks noChangeArrowheads="1"/>
            </p:cNvSpPr>
            <p:nvPr/>
          </p:nvSpPr>
          <p:spPr bwMode="auto">
            <a:xfrm>
              <a:off x="1062" y="826"/>
              <a:ext cx="384" cy="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中央处理器</a:t>
              </a:r>
              <a:endParaRPr lang="en-US" b="1"/>
            </a:p>
          </p:txBody>
        </p:sp>
        <p:sp>
          <p:nvSpPr>
            <p:cNvPr id="70667" name="Rectangle 10"/>
            <p:cNvSpPr>
              <a:spLocks noChangeArrowheads="1"/>
            </p:cNvSpPr>
            <p:nvPr/>
          </p:nvSpPr>
          <p:spPr bwMode="auto">
            <a:xfrm>
              <a:off x="2091" y="677"/>
              <a:ext cx="695" cy="427"/>
            </a:xfrm>
            <a:prstGeom prst="rect">
              <a:avLst/>
            </a:prstGeom>
            <a:noFill/>
            <a:ln w="12700">
              <a:solidFill>
                <a:schemeClr val="tx1"/>
              </a:solidFill>
              <a:miter lim="800000"/>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a:r>
                <a:rPr lang="en-US" b="1"/>
                <a:t>跨-</a:t>
              </a:r>
              <a:endParaRPr lang="en-US" b="1"/>
            </a:p>
            <a:p>
              <a:pPr algn="ctr"/>
              <a:r>
                <a:rPr lang="en-US" b="1"/>
                <a:t>lation</a:t>
              </a:r>
              <a:endParaRPr lang="en-US" b="1"/>
            </a:p>
          </p:txBody>
        </p:sp>
        <p:sp>
          <p:nvSpPr>
            <p:cNvPr id="70668" name="Rectangle 11"/>
            <p:cNvSpPr>
              <a:spLocks noChangeArrowheads="1"/>
            </p:cNvSpPr>
            <p:nvPr/>
          </p:nvSpPr>
          <p:spPr bwMode="auto">
            <a:xfrm>
              <a:off x="2091" y="1166"/>
              <a:ext cx="695" cy="426"/>
            </a:xfrm>
            <a:prstGeom prst="rect">
              <a:avLst/>
            </a:prstGeom>
            <a:noFill/>
            <a:ln w="12700">
              <a:solidFill>
                <a:schemeClr val="tx1"/>
              </a:solidFill>
              <a:miter lim="800000"/>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a:r>
                <a:rPr lang="en-US" b="1"/>
                <a:t>藏物处</a:t>
              </a:r>
              <a:endParaRPr lang="en-US" b="1"/>
            </a:p>
          </p:txBody>
        </p:sp>
        <p:sp>
          <p:nvSpPr>
            <p:cNvPr id="70669" name="Rectangle 12"/>
            <p:cNvSpPr>
              <a:spLocks noChangeArrowheads="1"/>
            </p:cNvSpPr>
            <p:nvPr/>
          </p:nvSpPr>
          <p:spPr bwMode="auto">
            <a:xfrm>
              <a:off x="3669" y="695"/>
              <a:ext cx="695" cy="427"/>
            </a:xfrm>
            <a:prstGeom prst="rect">
              <a:avLst/>
            </a:prstGeom>
            <a:noFill/>
            <a:ln w="12700">
              <a:solidFill>
                <a:schemeClr val="tx1"/>
              </a:solidFill>
              <a:miter lim="800000"/>
            </a:ln>
            <a:extLst>
              <a:ext uri="{909E8E84-426E-40DD-AFC4-6F175D3DCCD1}">
                <a14:hiddenFill xmlns:a14="http://schemas.microsoft.com/office/drawing/2010/main">
                  <a:solidFill>
                    <a:srgbClr val="FFFFFF"/>
                  </a:solidFill>
                </a14:hiddenFill>
              </a:ext>
            </a:extLst>
          </p:spPr>
          <p:txBody>
            <a:bodyPr wrap="none" lIns="90488" tIns="44450" rIns="90488" bIns="44450" anchor="ctr"/>
            <a:lstStyle/>
            <a:p>
              <a:pPr algn="ctr"/>
              <a:r>
                <a:rPr lang="en-US" b="1"/>
                <a:t>主要的</a:t>
              </a:r>
              <a:endParaRPr lang="en-US" b="1"/>
            </a:p>
            <a:p>
              <a:pPr algn="ctr"/>
              <a:r>
                <a:rPr lang="en-US" b="1"/>
                <a:t>记忆力</a:t>
              </a:r>
              <a:endParaRPr lang="en-US" b="1"/>
            </a:p>
          </p:txBody>
        </p:sp>
        <p:sp>
          <p:nvSpPr>
            <p:cNvPr id="70670" name="Line 13"/>
            <p:cNvSpPr>
              <a:spLocks noChangeShapeType="1"/>
            </p:cNvSpPr>
            <p:nvPr/>
          </p:nvSpPr>
          <p:spPr bwMode="auto">
            <a:xfrm>
              <a:off x="1674" y="745"/>
              <a:ext cx="409"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71" name="Line 14"/>
            <p:cNvSpPr>
              <a:spLocks noChangeShapeType="1"/>
            </p:cNvSpPr>
            <p:nvPr/>
          </p:nvSpPr>
          <p:spPr bwMode="auto">
            <a:xfrm>
              <a:off x="1830" y="1233"/>
              <a:ext cx="253"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72" name="Line 15"/>
            <p:cNvSpPr>
              <a:spLocks noChangeShapeType="1"/>
            </p:cNvSpPr>
            <p:nvPr/>
          </p:nvSpPr>
          <p:spPr bwMode="auto">
            <a:xfrm>
              <a:off x="2794" y="745"/>
              <a:ext cx="867"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73" name="Line 16"/>
            <p:cNvSpPr>
              <a:spLocks noChangeShapeType="1"/>
            </p:cNvSpPr>
            <p:nvPr/>
          </p:nvSpPr>
          <p:spPr bwMode="auto">
            <a:xfrm flipH="1">
              <a:off x="3236" y="1096"/>
              <a:ext cx="425"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74" name="Line 17"/>
            <p:cNvSpPr>
              <a:spLocks noChangeShapeType="1"/>
            </p:cNvSpPr>
            <p:nvPr/>
          </p:nvSpPr>
          <p:spPr bwMode="auto">
            <a:xfrm>
              <a:off x="3223" y="1100"/>
              <a:ext cx="0" cy="605"/>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75" name="Line 18"/>
            <p:cNvSpPr>
              <a:spLocks noChangeShapeType="1"/>
            </p:cNvSpPr>
            <p:nvPr/>
          </p:nvSpPr>
          <p:spPr bwMode="auto">
            <a:xfrm flipH="1">
              <a:off x="1380" y="1709"/>
              <a:ext cx="1847" cy="6"/>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76" name="Line 19"/>
            <p:cNvSpPr>
              <a:spLocks noChangeShapeType="1"/>
            </p:cNvSpPr>
            <p:nvPr/>
          </p:nvSpPr>
          <p:spPr bwMode="auto">
            <a:xfrm flipH="1" flipV="1">
              <a:off x="1372" y="1116"/>
              <a:ext cx="16" cy="603"/>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77" name="Line 20"/>
            <p:cNvSpPr>
              <a:spLocks noChangeShapeType="1"/>
            </p:cNvSpPr>
            <p:nvPr/>
          </p:nvSpPr>
          <p:spPr bwMode="auto">
            <a:xfrm flipV="1">
              <a:off x="2954" y="1437"/>
              <a:ext cx="0" cy="276"/>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78" name="Line 21"/>
            <p:cNvSpPr>
              <a:spLocks noChangeShapeType="1"/>
            </p:cNvSpPr>
            <p:nvPr/>
          </p:nvSpPr>
          <p:spPr bwMode="auto">
            <a:xfrm flipH="1">
              <a:off x="2786" y="1441"/>
              <a:ext cx="172"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79" name="Line 22"/>
            <p:cNvSpPr>
              <a:spLocks noChangeShapeType="1"/>
            </p:cNvSpPr>
            <p:nvPr/>
          </p:nvSpPr>
          <p:spPr bwMode="auto">
            <a:xfrm flipH="1">
              <a:off x="1928" y="1429"/>
              <a:ext cx="163"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80" name="Line 23"/>
            <p:cNvSpPr>
              <a:spLocks noChangeShapeType="1"/>
            </p:cNvSpPr>
            <p:nvPr/>
          </p:nvSpPr>
          <p:spPr bwMode="auto">
            <a:xfrm>
              <a:off x="1932" y="1433"/>
              <a:ext cx="0" cy="272"/>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81" name="Oval 24"/>
            <p:cNvSpPr>
              <a:spLocks noChangeArrowheads="1"/>
            </p:cNvSpPr>
            <p:nvPr/>
          </p:nvSpPr>
          <p:spPr bwMode="auto">
            <a:xfrm>
              <a:off x="2950" y="1689"/>
              <a:ext cx="24" cy="22"/>
            </a:xfrm>
            <a:prstGeom prst="ellipse">
              <a:avLst/>
            </a:prstGeom>
            <a:solidFill>
              <a:schemeClr val="accent1"/>
            </a:solidFill>
            <a:ln w="12700">
              <a:solidFill>
                <a:schemeClr val="tx1"/>
              </a:solidFill>
              <a:round/>
            </a:ln>
          </p:spPr>
          <p:txBody>
            <a:bodyPr wrap="none" anchor="ctr"/>
            <a:lstStyle/>
            <a:p>
              <a:endParaRPr lang="en-US"/>
            </a:p>
          </p:txBody>
        </p:sp>
        <p:sp>
          <p:nvSpPr>
            <p:cNvPr id="70682" name="Rectangle 25"/>
            <p:cNvSpPr>
              <a:spLocks noChangeArrowheads="1"/>
            </p:cNvSpPr>
            <p:nvPr/>
          </p:nvSpPr>
          <p:spPr bwMode="auto">
            <a:xfrm>
              <a:off x="1692" y="612"/>
              <a:ext cx="280" cy="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瓦</a:t>
              </a:r>
              <a:endParaRPr lang="en-US" b="1"/>
            </a:p>
          </p:txBody>
        </p:sp>
        <p:sp>
          <p:nvSpPr>
            <p:cNvPr id="70683" name="Rectangle 26"/>
            <p:cNvSpPr>
              <a:spLocks noChangeArrowheads="1"/>
            </p:cNvSpPr>
            <p:nvPr/>
          </p:nvSpPr>
          <p:spPr bwMode="auto">
            <a:xfrm>
              <a:off x="1667" y="1457"/>
              <a:ext cx="256" cy="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打</a:t>
              </a:r>
              <a:endParaRPr lang="en-US" b="1"/>
            </a:p>
          </p:txBody>
        </p:sp>
        <p:sp>
          <p:nvSpPr>
            <p:cNvPr id="70684" name="Line 27"/>
            <p:cNvSpPr>
              <a:spLocks noChangeShapeType="1"/>
            </p:cNvSpPr>
            <p:nvPr/>
          </p:nvSpPr>
          <p:spPr bwMode="auto">
            <a:xfrm flipV="1">
              <a:off x="1809" y="747"/>
              <a:ext cx="0" cy="496"/>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0685" name="Rectangle 28"/>
            <p:cNvSpPr>
              <a:spLocks noChangeArrowheads="1"/>
            </p:cNvSpPr>
            <p:nvPr/>
          </p:nvSpPr>
          <p:spPr bwMode="auto">
            <a:xfrm>
              <a:off x="2910" y="600"/>
              <a:ext cx="280" cy="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63500" tIns="25400" rIns="63500" bIns="25400">
              <a:spAutoFit/>
            </a:bodyPr>
            <a:lstStyle/>
            <a:p>
              <a:pPr>
                <a:lnSpc>
                  <a:spcPct val="85000"/>
                </a:lnSpc>
              </a:pPr>
              <a:r>
                <a:rPr lang="en-US" b="1"/>
                <a:t>帕</a:t>
              </a:r>
              <a:endParaRPr lang="en-US" b="1"/>
            </a:p>
          </p:txBody>
        </p:sp>
      </p:grpSp>
      <p:sp>
        <p:nvSpPr>
          <p:cNvPr id="29" name="Rectangle 28"/>
          <p:cNvSpPr/>
          <p:nvPr/>
        </p:nvSpPr>
        <p:spPr>
          <a:xfrm>
            <a:off x="684213" y="3643313"/>
            <a:ext cx="8259762" cy="2813050"/>
          </a:xfrm>
          <a:prstGeom prst="rect">
            <a:avLst/>
          </a:prstGeom>
        </p:spPr>
        <p:txBody>
          <a:bodyPr>
            <a:spAutoFit/>
          </a:bodyPr>
          <a:lstStyle/>
          <a:p>
            <a:pPr marL="342900" indent="-342900" eaLnBrk="1" hangingPunct="1">
              <a:spcBef>
                <a:spcPct val="20000"/>
              </a:spcBef>
              <a:buClr>
                <a:srgbClr val="ECEAAC"/>
              </a:buClr>
              <a:buSzPct val="60000"/>
              <a:buFont typeface="Wingdings" panose="05000000000000000000" pitchFamily="2" charset="2"/>
              <a:buChar char="n"/>
            </a:pPr>
            <a:r>
              <a:rPr lang="en-US" sz="2400" dirty="0">
                <a:solidFill>
                  <a:srgbClr val="FF0000"/>
                </a:solidFill>
              </a:rPr>
              <a:t>虚拟标记和虚拟索引缓存</a:t>
            </a:r>
            <a:endParaRPr lang="en-US" sz="2400" dirty="0">
              <a:solidFill>
                <a:srgbClr val="FF0000"/>
              </a:solidFill>
            </a:endParaRPr>
          </a:p>
          <a:p>
            <a:pPr marL="742950" lvl="1" indent="-285750" eaLnBrk="1" hangingPunct="1">
              <a:spcBef>
                <a:spcPct val="20000"/>
              </a:spcBef>
              <a:buClr>
                <a:srgbClr val="91AFBF"/>
              </a:buClr>
              <a:buSzPct val="55000"/>
              <a:buFont typeface="Wingdings" panose="05000000000000000000" pitchFamily="2" charset="2"/>
              <a:buChar char="n"/>
            </a:pPr>
            <a:r>
              <a:rPr lang="en-US" sz="2000" dirty="0">
                <a:solidFill>
                  <a:srgbClr val="000000"/>
                </a:solidFill>
              </a:rPr>
              <a:t>TLB不在关键路径上，只有在缓存未命中时才访问它，以便将虚拟地址转换为物理主内存地址</a:t>
            </a:r>
            <a:endParaRPr lang="en-US" sz="2000" dirty="0">
              <a:solidFill>
                <a:srgbClr val="000000"/>
              </a:solidFill>
            </a:endParaRPr>
          </a:p>
          <a:p>
            <a:pPr marL="742950" lvl="1" indent="-285750" eaLnBrk="1" hangingPunct="1">
              <a:spcBef>
                <a:spcPct val="20000"/>
              </a:spcBef>
              <a:buClr>
                <a:srgbClr val="91AFBF"/>
              </a:buClr>
              <a:buSzPct val="55000"/>
              <a:buFont typeface="Wingdings" panose="05000000000000000000" pitchFamily="2" charset="2"/>
              <a:buChar char="n"/>
            </a:pPr>
            <a:r>
              <a:rPr lang="en-US" sz="2000" dirty="0">
                <a:solidFill>
                  <a:srgbClr val="000000"/>
                </a:solidFill>
              </a:rPr>
              <a:t>由混叠引起的并发症</a:t>
            </a:r>
            <a:endParaRPr lang="en-US" sz="2000" dirty="0">
              <a:solidFill>
                <a:srgbClr val="000000"/>
              </a:solidFill>
            </a:endParaRPr>
          </a:p>
          <a:p>
            <a:pPr marL="1143000" lvl="2" indent="-228600" eaLnBrk="1" hangingPunct="1">
              <a:spcBef>
                <a:spcPct val="20000"/>
              </a:spcBef>
              <a:buClr>
                <a:srgbClr val="ECEAAC"/>
              </a:buClr>
              <a:buSzPct val="50000"/>
              <a:buFont typeface="Wingdings" panose="05000000000000000000" pitchFamily="2" charset="2"/>
              <a:buChar char="n"/>
            </a:pPr>
            <a:r>
              <a:rPr lang="en-US" dirty="0">
                <a:solidFill>
                  <a:srgbClr val="000000"/>
                </a:solidFill>
              </a:rPr>
              <a:t>共享物理地址的不同虚拟地址</a:t>
            </a:r>
            <a:endParaRPr lang="en-US" dirty="0">
              <a:solidFill>
                <a:srgbClr val="000000"/>
              </a:solidFill>
            </a:endParaRPr>
          </a:p>
          <a:p>
            <a:pPr marL="1600200" lvl="3" indent="-228600" eaLnBrk="1" hangingPunct="1">
              <a:spcBef>
                <a:spcPct val="20000"/>
              </a:spcBef>
              <a:buClr>
                <a:srgbClr val="ECEAAC"/>
              </a:buClr>
              <a:buSzPct val="50000"/>
              <a:buFont typeface="Wingdings" panose="05000000000000000000" pitchFamily="2" charset="2"/>
              <a:buChar char="n"/>
            </a:pPr>
            <a:r>
              <a:rPr lang="en-US" dirty="0">
                <a:solidFill>
                  <a:srgbClr val="000000"/>
                </a:solidFill>
              </a:rPr>
              <a:t>存储在缓存的不同位置</a:t>
            </a:r>
            <a:endParaRPr lang="en-US" dirty="0">
              <a:solidFill>
                <a:srgbClr val="000000"/>
              </a:solidFill>
            </a:endParaRPr>
          </a:p>
          <a:p>
            <a:pPr marL="1143000" lvl="2" indent="-228600" eaLnBrk="1" hangingPunct="1">
              <a:spcBef>
                <a:spcPct val="20000"/>
              </a:spcBef>
              <a:buClr>
                <a:srgbClr val="ECEAAC"/>
              </a:buClr>
              <a:buSzPct val="50000"/>
              <a:buFont typeface="Wingdings" panose="05000000000000000000" pitchFamily="2" charset="2"/>
              <a:buChar char="n"/>
            </a:pPr>
            <a:r>
              <a:rPr lang="en-US" dirty="0">
                <a:solidFill>
                  <a:srgbClr val="000000"/>
                </a:solidFill>
              </a:rPr>
              <a:t>一个程序可以写入数据，而其他程序不知道数据已经改变——模棱两可！</a:t>
            </a:r>
            <a:endParaRPr lang="en-US" sz="200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5"/>
          <p:cNvSpPr>
            <a:spLocks noGrp="1"/>
          </p:cNvSpPr>
          <p:nvPr>
            <p:ph type="title"/>
          </p:nvPr>
        </p:nvSpPr>
        <p:spPr>
          <a:xfrm>
            <a:off x="684213" y="261938"/>
            <a:ext cx="8259762" cy="646112"/>
          </a:xfrm>
        </p:spPr>
        <p:txBody>
          <a:bodyPr/>
          <a:lstStyle/>
          <a:p>
            <a:r>
              <a:rPr lang="en-US" sz="3600" smtClean="0"/>
              <a:t>缓存寻址</a:t>
            </a:r>
            <a:endParaRPr lang="en-US" sz="3300" smtClean="0"/>
          </a:p>
        </p:txBody>
      </p:sp>
      <p:sp>
        <p:nvSpPr>
          <p:cNvPr id="42" name="Content Placeholder 41"/>
          <p:cNvSpPr>
            <a:spLocks noGrp="1"/>
          </p:cNvSpPr>
          <p:nvPr>
            <p:ph idx="1"/>
          </p:nvPr>
        </p:nvSpPr>
        <p:spPr>
          <a:xfrm>
            <a:off x="500063" y="1071563"/>
            <a:ext cx="8455025" cy="5310187"/>
          </a:xfrm>
        </p:spPr>
        <p:txBody>
          <a:bodyPr/>
          <a:lstStyle/>
          <a:p>
            <a:endParaRPr lang="en-US" sz="2400" dirty="0" smtClean="0">
              <a:solidFill>
                <a:srgbClr val="FF0000"/>
              </a:solidFill>
            </a:endParaRPr>
          </a:p>
          <a:p>
            <a:endParaRPr lang="en-US" sz="2400" dirty="0" smtClean="0">
              <a:solidFill>
                <a:srgbClr val="FF0000"/>
              </a:solidFill>
            </a:endParaRPr>
          </a:p>
          <a:p>
            <a:endParaRPr lang="en-US" sz="2400" dirty="0" smtClean="0">
              <a:solidFill>
                <a:srgbClr val="FF0000"/>
              </a:solidFill>
            </a:endParaRPr>
          </a:p>
          <a:p>
            <a:endParaRPr lang="en-US" sz="2400" dirty="0" smtClean="0">
              <a:solidFill>
                <a:srgbClr val="FF0000"/>
              </a:solidFill>
            </a:endParaRPr>
          </a:p>
          <a:p>
            <a:endParaRPr lang="en-US" sz="2400" dirty="0" smtClean="0">
              <a:solidFill>
                <a:srgbClr val="FF0000"/>
              </a:solidFill>
            </a:endParaRPr>
          </a:p>
          <a:p>
            <a:endParaRPr lang="en-US" sz="2400" dirty="0" smtClean="0">
              <a:solidFill>
                <a:srgbClr val="FF0000"/>
              </a:solidFill>
            </a:endParaRPr>
          </a:p>
          <a:p>
            <a:pPr>
              <a:buFont typeface="Wingdings" panose="05000000000000000000" pitchFamily="2" charset="2"/>
              <a:buNone/>
            </a:pPr>
            <a:endParaRPr lang="en-US" sz="2400" dirty="0" smtClean="0">
              <a:solidFill>
                <a:srgbClr val="FF0000"/>
              </a:solidFill>
            </a:endParaRPr>
          </a:p>
          <a:p>
            <a:pPr>
              <a:buFont typeface="Wingdings" panose="05000000000000000000" pitchFamily="2" charset="2"/>
              <a:buNone/>
            </a:pPr>
            <a:endParaRPr lang="en-US" sz="1000" dirty="0" smtClean="0">
              <a:solidFill>
                <a:srgbClr val="FF0000"/>
              </a:solidFill>
            </a:endParaRPr>
          </a:p>
          <a:p>
            <a:r>
              <a:rPr lang="en-US" sz="2400" dirty="0" smtClean="0">
                <a:solidFill>
                  <a:srgbClr val="FF0000"/>
                </a:solidFill>
              </a:rPr>
              <a:t>折中方案：几乎采用物理标记缓存进行索引</a:t>
            </a:r>
            <a:br>
              <a:rPr lang="en-US" sz="2400" dirty="0" smtClean="0">
                <a:solidFill>
                  <a:srgbClr val="FF0000"/>
                </a:solidFill>
              </a:rPr>
            </a:br>
            <a:r>
              <a:rPr lang="en-US" sz="2400" dirty="0" smtClean="0">
                <a:solidFill>
                  <a:srgbClr val="FF0000"/>
                </a:solidFill>
              </a:rPr>
              <a:t/>
            </a:r>
            <a:endParaRPr lang="en-US" sz="2400" dirty="0" smtClean="0">
              <a:solidFill>
                <a:srgbClr val="FF0000"/>
              </a:solidFill>
            </a:endParaRPr>
          </a:p>
          <a:p>
            <a:pPr lvl="1"/>
            <a:r>
              <a:rPr lang="en-US" sz="2000" dirty="0" smtClean="0"/>
              <a:t>用于缓存索引的虚拟页面偏移</a:t>
            </a:r>
            <a:endParaRPr lang="en-US" sz="2000" dirty="0" smtClean="0"/>
          </a:p>
          <a:p>
            <a:pPr lvl="2"/>
            <a:r>
              <a:rPr lang="en-US" sz="1800" dirty="0" smtClean="0"/>
              <a:t>实际上是一个物理地址，因为它没有被转换</a:t>
            </a:r>
            <a:endParaRPr lang="en-US" sz="1800" dirty="0" smtClean="0"/>
          </a:p>
          <a:p>
            <a:pPr lvl="1"/>
            <a:r>
              <a:rPr lang="en-US" sz="2000" dirty="0" smtClean="0"/>
              <a:t>在这种情况下没有产生混叠；由于缓存访问与TLB访问的重叠，性能得到了提升</a:t>
            </a:r>
            <a:endParaRPr lang="en-US" sz="2000" dirty="0" smtClean="0"/>
          </a:p>
        </p:txBody>
      </p:sp>
      <p:sp>
        <p:nvSpPr>
          <p:cNvPr id="71684" name="Footer Placeholder 4"/>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E5F1B8BA-1813-48FF-8385-42B8A0F57C9D}" type="slidenum">
              <a:rPr lang="en-AU" altLang="zh-CN"/>
            </a:fld>
            <a:endParaRPr lang="en-AU" altLang="zh-CN"/>
          </a:p>
        </p:txBody>
      </p:sp>
      <p:sp>
        <p:nvSpPr>
          <p:cNvPr id="71685" name="Rectangle 4"/>
          <p:cNvSpPr>
            <a:spLocks noChangeArrowheads="1"/>
          </p:cNvSpPr>
          <p:nvPr/>
        </p:nvSpPr>
        <p:spPr bwMode="auto">
          <a:xfrm>
            <a:off x="7386638" y="2219325"/>
            <a:ext cx="1106487" cy="1255713"/>
          </a:xfrm>
          <a:prstGeom prst="rect">
            <a:avLst/>
          </a:prstGeom>
          <a:solidFill>
            <a:srgbClr val="FFFFFF"/>
          </a:solidFill>
          <a:ln w="28575">
            <a:solidFill>
              <a:schemeClr val="tx1"/>
            </a:solidFill>
            <a:miter lim="800000"/>
          </a:ln>
        </p:spPr>
        <p:txBody>
          <a:bodyPr wrap="none" anchor="ctr"/>
          <a:lstStyle/>
          <a:p>
            <a:pPr algn="ctr"/>
            <a:endParaRPr lang="en-US" sz="2400" b="1">
              <a:solidFill>
                <a:srgbClr val="0000B6"/>
              </a:solidFill>
            </a:endParaRPr>
          </a:p>
        </p:txBody>
      </p:sp>
      <p:sp>
        <p:nvSpPr>
          <p:cNvPr id="71686" name="Rectangle 5"/>
          <p:cNvSpPr>
            <a:spLocks noChangeArrowheads="1"/>
          </p:cNvSpPr>
          <p:nvPr/>
        </p:nvSpPr>
        <p:spPr bwMode="auto">
          <a:xfrm>
            <a:off x="5948363" y="2219325"/>
            <a:ext cx="1106487" cy="1255713"/>
          </a:xfrm>
          <a:prstGeom prst="rect">
            <a:avLst/>
          </a:prstGeom>
          <a:solidFill>
            <a:srgbClr val="FFFFFF"/>
          </a:solidFill>
          <a:ln w="28575">
            <a:solidFill>
              <a:schemeClr val="tx1"/>
            </a:solidFill>
            <a:miter lim="800000"/>
          </a:ln>
        </p:spPr>
        <p:txBody>
          <a:bodyPr wrap="none" anchor="ctr"/>
          <a:lstStyle/>
          <a:p>
            <a:pPr algn="ctr"/>
            <a:endParaRPr lang="en-US" sz="2400" b="1">
              <a:solidFill>
                <a:srgbClr val="0000B6"/>
              </a:solidFill>
            </a:endParaRPr>
          </a:p>
        </p:txBody>
      </p:sp>
      <p:sp>
        <p:nvSpPr>
          <p:cNvPr id="71687" name="Rectangle 6"/>
          <p:cNvSpPr>
            <a:spLocks noChangeArrowheads="1"/>
          </p:cNvSpPr>
          <p:nvPr/>
        </p:nvSpPr>
        <p:spPr bwMode="auto">
          <a:xfrm>
            <a:off x="5948363" y="3055938"/>
            <a:ext cx="1106487" cy="120650"/>
          </a:xfrm>
          <a:prstGeom prst="rect">
            <a:avLst/>
          </a:prstGeom>
          <a:solidFill>
            <a:srgbClr val="FFFFFF"/>
          </a:solidFill>
          <a:ln w="12700">
            <a:solidFill>
              <a:schemeClr val="tx1"/>
            </a:solidFill>
            <a:miter lim="800000"/>
          </a:ln>
        </p:spPr>
        <p:txBody>
          <a:bodyPr wrap="none" anchor="ctr"/>
          <a:lstStyle/>
          <a:p>
            <a:endParaRPr lang="en-US"/>
          </a:p>
        </p:txBody>
      </p:sp>
      <p:sp>
        <p:nvSpPr>
          <p:cNvPr id="71688" name="Line 7"/>
          <p:cNvSpPr>
            <a:spLocks noChangeShapeType="1"/>
          </p:cNvSpPr>
          <p:nvPr/>
        </p:nvSpPr>
        <p:spPr bwMode="auto">
          <a:xfrm>
            <a:off x="6389688" y="2219325"/>
            <a:ext cx="0" cy="1255713"/>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689" name="Text Box 8"/>
          <p:cNvSpPr txBox="1">
            <a:spLocks noChangeArrowheads="1"/>
          </p:cNvSpPr>
          <p:nvPr/>
        </p:nvSpPr>
        <p:spPr bwMode="auto">
          <a:xfrm>
            <a:off x="5868988" y="2479675"/>
            <a:ext cx="5778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标签</a:t>
            </a:r>
            <a:endParaRPr lang="en-US"/>
          </a:p>
        </p:txBody>
      </p:sp>
      <p:sp>
        <p:nvSpPr>
          <p:cNvPr id="71690" name="Text Box 9"/>
          <p:cNvSpPr txBox="1">
            <a:spLocks noChangeArrowheads="1"/>
          </p:cNvSpPr>
          <p:nvPr/>
        </p:nvSpPr>
        <p:spPr bwMode="auto">
          <a:xfrm>
            <a:off x="6378575" y="2479675"/>
            <a:ext cx="666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数据</a:t>
            </a:r>
            <a:endParaRPr lang="en-US"/>
          </a:p>
        </p:txBody>
      </p:sp>
      <p:sp>
        <p:nvSpPr>
          <p:cNvPr id="71691" name="Rectangle 10"/>
          <p:cNvSpPr>
            <a:spLocks noChangeArrowheads="1"/>
          </p:cNvSpPr>
          <p:nvPr/>
        </p:nvSpPr>
        <p:spPr bwMode="auto">
          <a:xfrm>
            <a:off x="5948363" y="3714750"/>
            <a:ext cx="1106487" cy="179388"/>
          </a:xfrm>
          <a:prstGeom prst="rect">
            <a:avLst/>
          </a:prstGeom>
          <a:solidFill>
            <a:srgbClr val="FFFFFF"/>
          </a:solidFill>
          <a:ln w="12700">
            <a:solidFill>
              <a:schemeClr val="tx1"/>
            </a:solidFill>
            <a:miter lim="800000"/>
          </a:ln>
        </p:spPr>
        <p:txBody>
          <a:bodyPr wrap="none" anchor="ctr"/>
          <a:lstStyle/>
          <a:p>
            <a:endParaRPr lang="en-US"/>
          </a:p>
        </p:txBody>
      </p:sp>
      <p:sp>
        <p:nvSpPr>
          <p:cNvPr id="71692" name="Line 11"/>
          <p:cNvSpPr>
            <a:spLocks noChangeShapeType="1"/>
          </p:cNvSpPr>
          <p:nvPr/>
        </p:nvSpPr>
        <p:spPr bwMode="auto">
          <a:xfrm>
            <a:off x="6389688" y="3714750"/>
            <a:ext cx="0" cy="179388"/>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693" name="Line 12"/>
          <p:cNvSpPr>
            <a:spLocks noChangeShapeType="1"/>
          </p:cNvSpPr>
          <p:nvPr/>
        </p:nvSpPr>
        <p:spPr bwMode="auto">
          <a:xfrm>
            <a:off x="6169025" y="3475038"/>
            <a:ext cx="0" cy="239712"/>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694" name="Line 13"/>
          <p:cNvSpPr>
            <a:spLocks noChangeShapeType="1"/>
          </p:cNvSpPr>
          <p:nvPr/>
        </p:nvSpPr>
        <p:spPr bwMode="auto">
          <a:xfrm>
            <a:off x="6723063" y="3475038"/>
            <a:ext cx="0" cy="239712"/>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695" name="Oval 14"/>
          <p:cNvSpPr>
            <a:spLocks noChangeArrowheads="1"/>
          </p:cNvSpPr>
          <p:nvPr/>
        </p:nvSpPr>
        <p:spPr bwMode="auto">
          <a:xfrm>
            <a:off x="5948363" y="4192588"/>
            <a:ext cx="441325" cy="179387"/>
          </a:xfrm>
          <a:prstGeom prst="ellipse">
            <a:avLst/>
          </a:prstGeom>
          <a:solidFill>
            <a:srgbClr val="FFFFFF"/>
          </a:solidFill>
          <a:ln w="12700">
            <a:solidFill>
              <a:schemeClr val="tx1"/>
            </a:solidFill>
            <a:round/>
          </a:ln>
        </p:spPr>
        <p:txBody>
          <a:bodyPr wrap="none" anchor="ctr"/>
          <a:lstStyle/>
          <a:p>
            <a:endParaRPr lang="en-US"/>
          </a:p>
        </p:txBody>
      </p:sp>
      <p:sp>
        <p:nvSpPr>
          <p:cNvPr id="71696" name="Text Box 15"/>
          <p:cNvSpPr txBox="1">
            <a:spLocks noChangeArrowheads="1"/>
          </p:cNvSpPr>
          <p:nvPr/>
        </p:nvSpPr>
        <p:spPr bwMode="auto">
          <a:xfrm>
            <a:off x="6015038" y="4094163"/>
            <a:ext cx="3175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a:t>
            </a:r>
            <a:endParaRPr lang="en-US"/>
          </a:p>
        </p:txBody>
      </p:sp>
      <p:sp>
        <p:nvSpPr>
          <p:cNvPr id="71697" name="Line 16"/>
          <p:cNvSpPr>
            <a:spLocks noChangeShapeType="1"/>
          </p:cNvSpPr>
          <p:nvPr/>
        </p:nvSpPr>
        <p:spPr bwMode="auto">
          <a:xfrm>
            <a:off x="6169025" y="3894138"/>
            <a:ext cx="0" cy="29845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698" name="Rectangle 17"/>
          <p:cNvSpPr>
            <a:spLocks noChangeArrowheads="1"/>
          </p:cNvSpPr>
          <p:nvPr/>
        </p:nvSpPr>
        <p:spPr bwMode="auto">
          <a:xfrm>
            <a:off x="7386638" y="3055938"/>
            <a:ext cx="1106487" cy="120650"/>
          </a:xfrm>
          <a:prstGeom prst="rect">
            <a:avLst/>
          </a:prstGeom>
          <a:solidFill>
            <a:srgbClr val="FFFFFF"/>
          </a:solidFill>
          <a:ln w="12700">
            <a:solidFill>
              <a:schemeClr val="tx1"/>
            </a:solidFill>
            <a:miter lim="800000"/>
          </a:ln>
        </p:spPr>
        <p:txBody>
          <a:bodyPr wrap="none" anchor="ctr"/>
          <a:lstStyle/>
          <a:p>
            <a:endParaRPr lang="en-US"/>
          </a:p>
        </p:txBody>
      </p:sp>
      <p:sp>
        <p:nvSpPr>
          <p:cNvPr id="71699" name="Line 18"/>
          <p:cNvSpPr>
            <a:spLocks noChangeShapeType="1"/>
          </p:cNvSpPr>
          <p:nvPr/>
        </p:nvSpPr>
        <p:spPr bwMode="auto">
          <a:xfrm>
            <a:off x="7829550" y="2219325"/>
            <a:ext cx="0" cy="1255713"/>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00" name="Text Box 19"/>
          <p:cNvSpPr txBox="1">
            <a:spLocks noChangeArrowheads="1"/>
          </p:cNvSpPr>
          <p:nvPr/>
        </p:nvSpPr>
        <p:spPr bwMode="auto">
          <a:xfrm>
            <a:off x="7308850" y="2479675"/>
            <a:ext cx="5778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标签</a:t>
            </a:r>
            <a:endParaRPr lang="en-US"/>
          </a:p>
        </p:txBody>
      </p:sp>
      <p:sp>
        <p:nvSpPr>
          <p:cNvPr id="71701" name="Text Box 20"/>
          <p:cNvSpPr txBox="1">
            <a:spLocks noChangeArrowheads="1"/>
          </p:cNvSpPr>
          <p:nvPr/>
        </p:nvSpPr>
        <p:spPr bwMode="auto">
          <a:xfrm>
            <a:off x="7818438" y="2479675"/>
            <a:ext cx="666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数据</a:t>
            </a:r>
            <a:endParaRPr lang="en-US"/>
          </a:p>
        </p:txBody>
      </p:sp>
      <p:sp>
        <p:nvSpPr>
          <p:cNvPr id="71702" name="Rectangle 21"/>
          <p:cNvSpPr>
            <a:spLocks noChangeArrowheads="1"/>
          </p:cNvSpPr>
          <p:nvPr/>
        </p:nvSpPr>
        <p:spPr bwMode="auto">
          <a:xfrm>
            <a:off x="7386638" y="3714750"/>
            <a:ext cx="1106487" cy="179388"/>
          </a:xfrm>
          <a:prstGeom prst="rect">
            <a:avLst/>
          </a:prstGeom>
          <a:solidFill>
            <a:srgbClr val="FFFFFF"/>
          </a:solidFill>
          <a:ln w="12700">
            <a:solidFill>
              <a:schemeClr val="tx1"/>
            </a:solidFill>
            <a:miter lim="800000"/>
          </a:ln>
        </p:spPr>
        <p:txBody>
          <a:bodyPr wrap="none" anchor="ctr"/>
          <a:lstStyle/>
          <a:p>
            <a:endParaRPr lang="en-US"/>
          </a:p>
        </p:txBody>
      </p:sp>
      <p:sp>
        <p:nvSpPr>
          <p:cNvPr id="71703" name="Line 22"/>
          <p:cNvSpPr>
            <a:spLocks noChangeShapeType="1"/>
          </p:cNvSpPr>
          <p:nvPr/>
        </p:nvSpPr>
        <p:spPr bwMode="auto">
          <a:xfrm>
            <a:off x="7829550" y="3714750"/>
            <a:ext cx="0" cy="179388"/>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04" name="Line 23"/>
          <p:cNvSpPr>
            <a:spLocks noChangeShapeType="1"/>
          </p:cNvSpPr>
          <p:nvPr/>
        </p:nvSpPr>
        <p:spPr bwMode="auto">
          <a:xfrm>
            <a:off x="7608888" y="3475038"/>
            <a:ext cx="0" cy="239712"/>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05" name="Line 24"/>
          <p:cNvSpPr>
            <a:spLocks noChangeShapeType="1"/>
          </p:cNvSpPr>
          <p:nvPr/>
        </p:nvSpPr>
        <p:spPr bwMode="auto">
          <a:xfrm>
            <a:off x="8161338" y="3475038"/>
            <a:ext cx="0" cy="239712"/>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06" name="Oval 25"/>
          <p:cNvSpPr>
            <a:spLocks noChangeArrowheads="1"/>
          </p:cNvSpPr>
          <p:nvPr/>
        </p:nvSpPr>
        <p:spPr bwMode="auto">
          <a:xfrm>
            <a:off x="7386638" y="4192588"/>
            <a:ext cx="442912" cy="179387"/>
          </a:xfrm>
          <a:prstGeom prst="ellipse">
            <a:avLst/>
          </a:prstGeom>
          <a:solidFill>
            <a:srgbClr val="FFFFFF"/>
          </a:solidFill>
          <a:ln w="12700">
            <a:solidFill>
              <a:schemeClr val="tx1"/>
            </a:solidFill>
            <a:round/>
          </a:ln>
        </p:spPr>
        <p:txBody>
          <a:bodyPr wrap="none" anchor="ctr"/>
          <a:lstStyle/>
          <a:p>
            <a:endParaRPr lang="en-US"/>
          </a:p>
        </p:txBody>
      </p:sp>
      <p:sp>
        <p:nvSpPr>
          <p:cNvPr id="71707" name="Text Box 26"/>
          <p:cNvSpPr txBox="1">
            <a:spLocks noChangeArrowheads="1"/>
          </p:cNvSpPr>
          <p:nvPr/>
        </p:nvSpPr>
        <p:spPr bwMode="auto">
          <a:xfrm>
            <a:off x="7454900" y="4094163"/>
            <a:ext cx="3175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a:t>
            </a:r>
            <a:endParaRPr lang="en-US"/>
          </a:p>
        </p:txBody>
      </p:sp>
      <p:sp>
        <p:nvSpPr>
          <p:cNvPr id="71708" name="Line 27"/>
          <p:cNvSpPr>
            <a:spLocks noChangeShapeType="1"/>
          </p:cNvSpPr>
          <p:nvPr/>
        </p:nvSpPr>
        <p:spPr bwMode="auto">
          <a:xfrm>
            <a:off x="7608888" y="3894138"/>
            <a:ext cx="0" cy="29845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09" name="Rectangle 28"/>
          <p:cNvSpPr>
            <a:spLocks noChangeArrowheads="1"/>
          </p:cNvSpPr>
          <p:nvPr/>
        </p:nvSpPr>
        <p:spPr bwMode="auto">
          <a:xfrm>
            <a:off x="4065588" y="3714750"/>
            <a:ext cx="554037" cy="179388"/>
          </a:xfrm>
          <a:prstGeom prst="rect">
            <a:avLst/>
          </a:prstGeom>
          <a:solidFill>
            <a:srgbClr val="FFFFFF"/>
          </a:solidFill>
          <a:ln w="12700" cap="rnd">
            <a:solidFill>
              <a:schemeClr val="tx1"/>
            </a:solidFill>
            <a:prstDash val="sysDot"/>
            <a:miter lim="800000"/>
          </a:ln>
        </p:spPr>
        <p:txBody>
          <a:bodyPr wrap="none" anchor="ctr"/>
          <a:lstStyle/>
          <a:p>
            <a:endParaRPr lang="en-US"/>
          </a:p>
        </p:txBody>
      </p:sp>
      <p:sp>
        <p:nvSpPr>
          <p:cNvPr id="71710" name="Line 29"/>
          <p:cNvSpPr>
            <a:spLocks noChangeShapeType="1"/>
          </p:cNvSpPr>
          <p:nvPr/>
        </p:nvSpPr>
        <p:spPr bwMode="auto">
          <a:xfrm>
            <a:off x="4341813" y="4013200"/>
            <a:ext cx="3155950"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11" name="Line 30"/>
          <p:cNvSpPr>
            <a:spLocks noChangeShapeType="1"/>
          </p:cNvSpPr>
          <p:nvPr/>
        </p:nvSpPr>
        <p:spPr bwMode="auto">
          <a:xfrm>
            <a:off x="4341813" y="3894138"/>
            <a:ext cx="0" cy="119062"/>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12" name="Line 31"/>
          <p:cNvSpPr>
            <a:spLocks noChangeShapeType="1"/>
          </p:cNvSpPr>
          <p:nvPr/>
        </p:nvSpPr>
        <p:spPr bwMode="auto">
          <a:xfrm>
            <a:off x="6057900" y="4013200"/>
            <a:ext cx="0" cy="179388"/>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13" name="Line 32"/>
          <p:cNvSpPr>
            <a:spLocks noChangeShapeType="1"/>
          </p:cNvSpPr>
          <p:nvPr/>
        </p:nvSpPr>
        <p:spPr bwMode="auto">
          <a:xfrm>
            <a:off x="7497763" y="4013200"/>
            <a:ext cx="0" cy="179388"/>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14" name="Rectangle 33"/>
          <p:cNvSpPr>
            <a:spLocks noChangeArrowheads="1"/>
          </p:cNvSpPr>
          <p:nvPr/>
        </p:nvSpPr>
        <p:spPr bwMode="auto">
          <a:xfrm>
            <a:off x="5006975" y="3714750"/>
            <a:ext cx="165100" cy="179388"/>
          </a:xfrm>
          <a:prstGeom prst="rect">
            <a:avLst/>
          </a:prstGeom>
          <a:solidFill>
            <a:srgbClr val="FFFFFF"/>
          </a:solidFill>
          <a:ln w="12700" cap="rnd">
            <a:solidFill>
              <a:schemeClr val="tx1"/>
            </a:solidFill>
            <a:prstDash val="sysDot"/>
            <a:miter lim="800000"/>
          </a:ln>
        </p:spPr>
        <p:txBody>
          <a:bodyPr wrap="none" anchor="ctr"/>
          <a:lstStyle/>
          <a:p>
            <a:endParaRPr lang="en-US"/>
          </a:p>
        </p:txBody>
      </p:sp>
      <p:sp>
        <p:nvSpPr>
          <p:cNvPr id="71715" name="Line 34"/>
          <p:cNvSpPr>
            <a:spLocks noChangeShapeType="1"/>
          </p:cNvSpPr>
          <p:nvPr/>
        </p:nvSpPr>
        <p:spPr bwMode="auto">
          <a:xfrm>
            <a:off x="4827588" y="3133725"/>
            <a:ext cx="1163637"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16" name="AutoShape 35"/>
          <p:cNvSpPr>
            <a:spLocks noChangeArrowheads="1"/>
          </p:cNvSpPr>
          <p:nvPr/>
        </p:nvSpPr>
        <p:spPr bwMode="auto">
          <a:xfrm rot="-5400000">
            <a:off x="6769100" y="4740275"/>
            <a:ext cx="239713" cy="220663"/>
          </a:xfrm>
          <a:prstGeom prst="flowChartOnlineStorage">
            <a:avLst/>
          </a:prstGeom>
          <a:solidFill>
            <a:srgbClr val="FFFFFF"/>
          </a:solidFill>
          <a:ln w="12700">
            <a:solidFill>
              <a:schemeClr val="tx1"/>
            </a:solidFill>
            <a:miter lim="800000"/>
          </a:ln>
        </p:spPr>
        <p:txBody>
          <a:bodyPr wrap="none" anchor="ctr"/>
          <a:lstStyle/>
          <a:p>
            <a:endParaRPr lang="en-US"/>
          </a:p>
        </p:txBody>
      </p:sp>
      <p:sp>
        <p:nvSpPr>
          <p:cNvPr id="71717" name="Line 36"/>
          <p:cNvSpPr>
            <a:spLocks noChangeShapeType="1"/>
          </p:cNvSpPr>
          <p:nvPr/>
        </p:nvSpPr>
        <p:spPr bwMode="auto">
          <a:xfrm>
            <a:off x="6169025" y="4371975"/>
            <a:ext cx="0" cy="239713"/>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18" name="Line 37"/>
          <p:cNvSpPr>
            <a:spLocks noChangeShapeType="1"/>
          </p:cNvSpPr>
          <p:nvPr/>
        </p:nvSpPr>
        <p:spPr bwMode="auto">
          <a:xfrm>
            <a:off x="7608888" y="4371975"/>
            <a:ext cx="0" cy="239713"/>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19" name="Line 38"/>
          <p:cNvSpPr>
            <a:spLocks noChangeShapeType="1"/>
          </p:cNvSpPr>
          <p:nvPr/>
        </p:nvSpPr>
        <p:spPr bwMode="auto">
          <a:xfrm>
            <a:off x="6169025" y="4611688"/>
            <a:ext cx="663575"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20" name="Line 39"/>
          <p:cNvSpPr>
            <a:spLocks noChangeShapeType="1"/>
          </p:cNvSpPr>
          <p:nvPr/>
        </p:nvSpPr>
        <p:spPr bwMode="auto">
          <a:xfrm>
            <a:off x="6943725" y="4611688"/>
            <a:ext cx="665163"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21" name="Line 40"/>
          <p:cNvSpPr>
            <a:spLocks noChangeShapeType="1"/>
          </p:cNvSpPr>
          <p:nvPr/>
        </p:nvSpPr>
        <p:spPr bwMode="auto">
          <a:xfrm>
            <a:off x="6832600" y="4611688"/>
            <a:ext cx="0" cy="179387"/>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22" name="Line 41"/>
          <p:cNvSpPr>
            <a:spLocks noChangeShapeType="1"/>
          </p:cNvSpPr>
          <p:nvPr/>
        </p:nvSpPr>
        <p:spPr bwMode="auto">
          <a:xfrm>
            <a:off x="6943725" y="4611688"/>
            <a:ext cx="0" cy="179387"/>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23" name="Line 42"/>
          <p:cNvSpPr>
            <a:spLocks noChangeShapeType="1"/>
          </p:cNvSpPr>
          <p:nvPr/>
        </p:nvSpPr>
        <p:spPr bwMode="auto">
          <a:xfrm>
            <a:off x="6888163" y="4970463"/>
            <a:ext cx="0" cy="300037"/>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24" name="Text Box 43"/>
          <p:cNvSpPr txBox="1">
            <a:spLocks noChangeArrowheads="1"/>
          </p:cNvSpPr>
          <p:nvPr/>
        </p:nvSpPr>
        <p:spPr bwMode="auto">
          <a:xfrm>
            <a:off x="6262688" y="5230813"/>
            <a:ext cx="11874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solidFill>
                  <a:schemeClr val="tx2"/>
                </a:solidFill>
              </a:rPr>
              <a:t>缓存命中</a:t>
            </a:r>
            <a:endParaRPr lang="en-US">
              <a:solidFill>
                <a:schemeClr val="tx2"/>
              </a:solidFill>
            </a:endParaRPr>
          </a:p>
        </p:txBody>
      </p:sp>
      <p:sp>
        <p:nvSpPr>
          <p:cNvPr id="71725" name="AutoShape 44"/>
          <p:cNvSpPr>
            <a:spLocks noChangeArrowheads="1"/>
          </p:cNvSpPr>
          <p:nvPr/>
        </p:nvSpPr>
        <p:spPr bwMode="auto">
          <a:xfrm>
            <a:off x="7829550" y="4791075"/>
            <a:ext cx="663575" cy="300038"/>
          </a:xfrm>
          <a:prstGeom prst="flowChartManualOperation">
            <a:avLst/>
          </a:prstGeom>
          <a:solidFill>
            <a:srgbClr val="FFFFFF"/>
          </a:solidFill>
          <a:ln w="12700">
            <a:solidFill>
              <a:schemeClr val="tx1"/>
            </a:solidFill>
            <a:miter lim="800000"/>
          </a:ln>
        </p:spPr>
        <p:txBody>
          <a:bodyPr wrap="none" anchor="ctr"/>
          <a:lstStyle/>
          <a:p>
            <a:endParaRPr lang="en-US"/>
          </a:p>
        </p:txBody>
      </p:sp>
      <p:sp>
        <p:nvSpPr>
          <p:cNvPr id="71726" name="Line 45"/>
          <p:cNvSpPr>
            <a:spLocks noChangeShapeType="1"/>
          </p:cNvSpPr>
          <p:nvPr/>
        </p:nvSpPr>
        <p:spPr bwMode="auto">
          <a:xfrm>
            <a:off x="8272463" y="3894138"/>
            <a:ext cx="0" cy="896937"/>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27" name="Line 46"/>
          <p:cNvSpPr>
            <a:spLocks noChangeShapeType="1"/>
          </p:cNvSpPr>
          <p:nvPr/>
        </p:nvSpPr>
        <p:spPr bwMode="auto">
          <a:xfrm>
            <a:off x="6723063" y="4492625"/>
            <a:ext cx="1273175"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28" name="Line 47"/>
          <p:cNvSpPr>
            <a:spLocks noChangeShapeType="1"/>
          </p:cNvSpPr>
          <p:nvPr/>
        </p:nvSpPr>
        <p:spPr bwMode="auto">
          <a:xfrm>
            <a:off x="7996238" y="4492625"/>
            <a:ext cx="0" cy="29845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29" name="Line 48"/>
          <p:cNvSpPr>
            <a:spLocks noChangeShapeType="1"/>
          </p:cNvSpPr>
          <p:nvPr/>
        </p:nvSpPr>
        <p:spPr bwMode="auto">
          <a:xfrm>
            <a:off x="6723063" y="3894138"/>
            <a:ext cx="0" cy="598487"/>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30" name="Line 49"/>
          <p:cNvSpPr>
            <a:spLocks noChangeShapeType="1"/>
          </p:cNvSpPr>
          <p:nvPr/>
        </p:nvSpPr>
        <p:spPr bwMode="auto">
          <a:xfrm>
            <a:off x="8161338" y="5091113"/>
            <a:ext cx="0" cy="179387"/>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31" name="Text Box 50"/>
          <p:cNvSpPr txBox="1">
            <a:spLocks noChangeArrowheads="1"/>
          </p:cNvSpPr>
          <p:nvPr/>
        </p:nvSpPr>
        <p:spPr bwMode="auto">
          <a:xfrm>
            <a:off x="7399338" y="5230813"/>
            <a:ext cx="1530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solidFill>
                  <a:schemeClr val="tx2"/>
                </a:solidFill>
              </a:rPr>
              <a:t>想要的词</a:t>
            </a:r>
            <a:endParaRPr lang="en-US">
              <a:solidFill>
                <a:schemeClr val="tx2"/>
              </a:solidFill>
            </a:endParaRPr>
          </a:p>
        </p:txBody>
      </p:sp>
      <p:sp>
        <p:nvSpPr>
          <p:cNvPr id="71732" name="Line 51"/>
          <p:cNvSpPr>
            <a:spLocks noChangeShapeType="1"/>
          </p:cNvSpPr>
          <p:nvPr/>
        </p:nvSpPr>
        <p:spPr bwMode="auto">
          <a:xfrm>
            <a:off x="6999288" y="4851400"/>
            <a:ext cx="885825"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33" name="Line 52"/>
          <p:cNvSpPr>
            <a:spLocks noChangeShapeType="1"/>
          </p:cNvSpPr>
          <p:nvPr/>
        </p:nvSpPr>
        <p:spPr bwMode="auto">
          <a:xfrm>
            <a:off x="5116513" y="3894138"/>
            <a:ext cx="0" cy="113665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34" name="Line 53"/>
          <p:cNvSpPr>
            <a:spLocks noChangeShapeType="1"/>
          </p:cNvSpPr>
          <p:nvPr/>
        </p:nvSpPr>
        <p:spPr bwMode="auto">
          <a:xfrm>
            <a:off x="5116513" y="5030788"/>
            <a:ext cx="2824162"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35" name="Rectangle 54"/>
          <p:cNvSpPr>
            <a:spLocks noChangeArrowheads="1"/>
          </p:cNvSpPr>
          <p:nvPr/>
        </p:nvSpPr>
        <p:spPr bwMode="auto">
          <a:xfrm>
            <a:off x="1779588" y="1381125"/>
            <a:ext cx="2286000" cy="228600"/>
          </a:xfrm>
          <a:prstGeom prst="rect">
            <a:avLst/>
          </a:prstGeom>
          <a:solidFill>
            <a:srgbClr val="FFFFFF"/>
          </a:solidFill>
          <a:ln w="12700">
            <a:solidFill>
              <a:schemeClr val="tx1"/>
            </a:solidFill>
            <a:miter lim="800000"/>
          </a:ln>
        </p:spPr>
        <p:txBody>
          <a:bodyPr wrap="none" anchor="ctr"/>
          <a:lstStyle/>
          <a:p>
            <a:endParaRPr lang="en-US"/>
          </a:p>
        </p:txBody>
      </p:sp>
      <p:sp>
        <p:nvSpPr>
          <p:cNvPr id="71736" name="Line 55"/>
          <p:cNvSpPr>
            <a:spLocks noChangeShapeType="1"/>
          </p:cNvSpPr>
          <p:nvPr/>
        </p:nvSpPr>
        <p:spPr bwMode="auto">
          <a:xfrm>
            <a:off x="3214688" y="1304925"/>
            <a:ext cx="0" cy="381000"/>
          </a:xfrm>
          <a:prstGeom prst="line">
            <a:avLst/>
          </a:prstGeom>
          <a:noFill/>
          <a:ln w="28575">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37" name="Line 56"/>
          <p:cNvSpPr>
            <a:spLocks noChangeShapeType="1"/>
          </p:cNvSpPr>
          <p:nvPr/>
        </p:nvSpPr>
        <p:spPr bwMode="auto">
          <a:xfrm flipV="1">
            <a:off x="4827588" y="2066925"/>
            <a:ext cx="0" cy="10668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38" name="Line 57"/>
          <p:cNvSpPr>
            <a:spLocks noChangeShapeType="1"/>
          </p:cNvSpPr>
          <p:nvPr/>
        </p:nvSpPr>
        <p:spPr bwMode="auto">
          <a:xfrm>
            <a:off x="3684588" y="1609725"/>
            <a:ext cx="0" cy="4572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39" name="Line 58"/>
          <p:cNvSpPr>
            <a:spLocks noChangeShapeType="1"/>
          </p:cNvSpPr>
          <p:nvPr/>
        </p:nvSpPr>
        <p:spPr bwMode="auto">
          <a:xfrm>
            <a:off x="3684588" y="2066925"/>
            <a:ext cx="1143000"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40" name="Line 59"/>
          <p:cNvSpPr>
            <a:spLocks noChangeShapeType="1"/>
          </p:cNvSpPr>
          <p:nvPr/>
        </p:nvSpPr>
        <p:spPr bwMode="auto">
          <a:xfrm>
            <a:off x="3989388" y="1609725"/>
            <a:ext cx="0" cy="3048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41" name="Line 60"/>
          <p:cNvSpPr>
            <a:spLocks noChangeShapeType="1"/>
          </p:cNvSpPr>
          <p:nvPr/>
        </p:nvSpPr>
        <p:spPr bwMode="auto">
          <a:xfrm>
            <a:off x="3989388" y="1914525"/>
            <a:ext cx="1066800"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42" name="Line 61"/>
          <p:cNvSpPr>
            <a:spLocks noChangeShapeType="1"/>
          </p:cNvSpPr>
          <p:nvPr/>
        </p:nvSpPr>
        <p:spPr bwMode="auto">
          <a:xfrm>
            <a:off x="5056188" y="1914525"/>
            <a:ext cx="0" cy="182880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43" name="Line 62"/>
          <p:cNvSpPr>
            <a:spLocks noChangeShapeType="1"/>
          </p:cNvSpPr>
          <p:nvPr/>
        </p:nvSpPr>
        <p:spPr bwMode="auto">
          <a:xfrm>
            <a:off x="3913188" y="1381125"/>
            <a:ext cx="0" cy="2286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44" name="Rectangle 63"/>
          <p:cNvSpPr>
            <a:spLocks noChangeArrowheads="1"/>
          </p:cNvSpPr>
          <p:nvPr/>
        </p:nvSpPr>
        <p:spPr bwMode="auto">
          <a:xfrm>
            <a:off x="1779588" y="2066925"/>
            <a:ext cx="1447800" cy="1219200"/>
          </a:xfrm>
          <a:prstGeom prst="rect">
            <a:avLst/>
          </a:prstGeom>
          <a:solidFill>
            <a:srgbClr val="FFFFFF"/>
          </a:solidFill>
          <a:ln w="28575">
            <a:solidFill>
              <a:srgbClr val="0000B6"/>
            </a:solidFill>
            <a:miter lim="800000"/>
          </a:ln>
        </p:spPr>
        <p:txBody>
          <a:bodyPr wrap="none" anchor="ctr"/>
          <a:lstStyle/>
          <a:p>
            <a:endParaRPr lang="en-US"/>
          </a:p>
        </p:txBody>
      </p:sp>
      <p:sp>
        <p:nvSpPr>
          <p:cNvPr id="71745" name="Line 64"/>
          <p:cNvSpPr>
            <a:spLocks noChangeShapeType="1"/>
          </p:cNvSpPr>
          <p:nvPr/>
        </p:nvSpPr>
        <p:spPr bwMode="auto">
          <a:xfrm>
            <a:off x="2693988" y="2066925"/>
            <a:ext cx="0" cy="1219200"/>
          </a:xfrm>
          <a:prstGeom prst="line">
            <a:avLst/>
          </a:prstGeom>
          <a:noFill/>
          <a:ln w="12700">
            <a:solidFill>
              <a:srgbClr val="0000B6"/>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46" name="Line 65"/>
          <p:cNvSpPr>
            <a:spLocks noChangeShapeType="1"/>
          </p:cNvSpPr>
          <p:nvPr/>
        </p:nvSpPr>
        <p:spPr bwMode="auto">
          <a:xfrm>
            <a:off x="2541588" y="1609725"/>
            <a:ext cx="0" cy="228600"/>
          </a:xfrm>
          <a:prstGeom prst="line">
            <a:avLst/>
          </a:prstGeom>
          <a:noFill/>
          <a:ln w="12700">
            <a:solidFill>
              <a:srgbClr val="0000B6"/>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47" name="Line 66"/>
          <p:cNvSpPr>
            <a:spLocks noChangeShapeType="1"/>
          </p:cNvSpPr>
          <p:nvPr/>
        </p:nvSpPr>
        <p:spPr bwMode="auto">
          <a:xfrm flipH="1">
            <a:off x="2084388" y="1838325"/>
            <a:ext cx="457200" cy="0"/>
          </a:xfrm>
          <a:prstGeom prst="line">
            <a:avLst/>
          </a:prstGeom>
          <a:noFill/>
          <a:ln w="12700">
            <a:solidFill>
              <a:srgbClr val="0000B6"/>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48" name="Line 67"/>
          <p:cNvSpPr>
            <a:spLocks noChangeShapeType="1"/>
          </p:cNvSpPr>
          <p:nvPr/>
        </p:nvSpPr>
        <p:spPr bwMode="auto">
          <a:xfrm>
            <a:off x="2084388" y="1838325"/>
            <a:ext cx="0" cy="228600"/>
          </a:xfrm>
          <a:prstGeom prst="line">
            <a:avLst/>
          </a:prstGeom>
          <a:noFill/>
          <a:ln w="12700">
            <a:solidFill>
              <a:srgbClr val="0000B6"/>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49" name="Line 68"/>
          <p:cNvSpPr>
            <a:spLocks noChangeShapeType="1"/>
          </p:cNvSpPr>
          <p:nvPr/>
        </p:nvSpPr>
        <p:spPr bwMode="auto">
          <a:xfrm>
            <a:off x="2998788" y="3286125"/>
            <a:ext cx="0" cy="22860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50" name="Line 69"/>
          <p:cNvSpPr>
            <a:spLocks noChangeShapeType="1"/>
          </p:cNvSpPr>
          <p:nvPr/>
        </p:nvSpPr>
        <p:spPr bwMode="auto">
          <a:xfrm>
            <a:off x="2998788" y="3514725"/>
            <a:ext cx="1371600" cy="0"/>
          </a:xfrm>
          <a:prstGeom prst="line">
            <a:avLst/>
          </a:prstGeom>
          <a:noFill/>
          <a:ln w="1270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51" name="Line 70"/>
          <p:cNvSpPr>
            <a:spLocks noChangeShapeType="1"/>
          </p:cNvSpPr>
          <p:nvPr/>
        </p:nvSpPr>
        <p:spPr bwMode="auto">
          <a:xfrm>
            <a:off x="4370388" y="3514725"/>
            <a:ext cx="0" cy="22860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52" name="Text Box 71"/>
          <p:cNvSpPr txBox="1">
            <a:spLocks noChangeArrowheads="1"/>
          </p:cNvSpPr>
          <p:nvPr/>
        </p:nvSpPr>
        <p:spPr bwMode="auto">
          <a:xfrm>
            <a:off x="1747838" y="2447925"/>
            <a:ext cx="946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solidFill>
                  <a:srgbClr val="0000B6"/>
                </a:solidFill>
              </a:rPr>
              <a:t>VA标签</a:t>
            </a:r>
            <a:endParaRPr lang="en-US">
              <a:solidFill>
                <a:srgbClr val="0000B6"/>
              </a:solidFill>
            </a:endParaRPr>
          </a:p>
        </p:txBody>
      </p:sp>
      <p:sp>
        <p:nvSpPr>
          <p:cNvPr id="71753" name="Text Box 72"/>
          <p:cNvSpPr txBox="1">
            <a:spLocks noChangeArrowheads="1"/>
          </p:cNvSpPr>
          <p:nvPr/>
        </p:nvSpPr>
        <p:spPr bwMode="auto">
          <a:xfrm>
            <a:off x="2725738" y="2311400"/>
            <a:ext cx="5778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solidFill>
                  <a:srgbClr val="0000B6"/>
                </a:solidFill>
              </a:rPr>
              <a:t>帕</a:t>
            </a:r>
            <a:endParaRPr lang="en-US">
              <a:solidFill>
                <a:srgbClr val="0000B6"/>
              </a:solidFill>
            </a:endParaRPr>
          </a:p>
          <a:p>
            <a:pPr algn="ctr"/>
            <a:r>
              <a:rPr lang="en-US">
                <a:solidFill>
                  <a:srgbClr val="0000B6"/>
                </a:solidFill>
              </a:rPr>
              <a:t>标签</a:t>
            </a:r>
            <a:endParaRPr lang="en-US">
              <a:solidFill>
                <a:srgbClr val="0000B6"/>
              </a:solidFill>
            </a:endParaRPr>
          </a:p>
        </p:txBody>
      </p:sp>
      <p:sp>
        <p:nvSpPr>
          <p:cNvPr id="71754" name="Line 74"/>
          <p:cNvSpPr>
            <a:spLocks noChangeShapeType="1"/>
          </p:cNvSpPr>
          <p:nvPr/>
        </p:nvSpPr>
        <p:spPr bwMode="auto">
          <a:xfrm>
            <a:off x="2236788" y="3286125"/>
            <a:ext cx="0" cy="381000"/>
          </a:xfrm>
          <a:prstGeom prst="line">
            <a:avLst/>
          </a:prstGeom>
          <a:noFill/>
          <a:ln w="12700">
            <a:solidFill>
              <a:srgbClr val="0000B6"/>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55" name="Text Box 75"/>
          <p:cNvSpPr txBox="1">
            <a:spLocks noChangeArrowheads="1"/>
          </p:cNvSpPr>
          <p:nvPr/>
        </p:nvSpPr>
        <p:spPr bwMode="auto">
          <a:xfrm>
            <a:off x="1766888" y="3667125"/>
            <a:ext cx="946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solidFill>
                  <a:srgbClr val="0000B6"/>
                </a:solidFill>
              </a:rPr>
              <a:t>TLB中断</a:t>
            </a:r>
            <a:endParaRPr lang="en-US">
              <a:solidFill>
                <a:srgbClr val="0000B6"/>
              </a:solidFill>
            </a:endParaRPr>
          </a:p>
        </p:txBody>
      </p:sp>
      <p:sp>
        <p:nvSpPr>
          <p:cNvPr id="71756" name="Line 76"/>
          <p:cNvSpPr>
            <a:spLocks noChangeShapeType="1"/>
          </p:cNvSpPr>
          <p:nvPr/>
        </p:nvSpPr>
        <p:spPr bwMode="auto">
          <a:xfrm>
            <a:off x="7037388" y="3133725"/>
            <a:ext cx="381000" cy="0"/>
          </a:xfrm>
          <a:prstGeom prst="line">
            <a:avLst/>
          </a:prstGeom>
          <a:noFill/>
          <a:ln w="12700">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1757" name="Text Box 78"/>
          <p:cNvSpPr txBox="1">
            <a:spLocks noChangeArrowheads="1"/>
          </p:cNvSpPr>
          <p:nvPr/>
        </p:nvSpPr>
        <p:spPr bwMode="auto">
          <a:xfrm>
            <a:off x="5881688" y="1711325"/>
            <a:ext cx="28194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双向关联缓存</a:t>
            </a:r>
            <a:endParaRPr lang="en-US"/>
          </a:p>
        </p:txBody>
      </p:sp>
      <p:sp>
        <p:nvSpPr>
          <p:cNvPr id="71758" name="Text Box 79"/>
          <p:cNvSpPr txBox="1">
            <a:spLocks noChangeArrowheads="1"/>
          </p:cNvSpPr>
          <p:nvPr/>
        </p:nvSpPr>
        <p:spPr bwMode="auto">
          <a:xfrm>
            <a:off x="3214688" y="2016125"/>
            <a:ext cx="16002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索引</a:t>
            </a:r>
            <a:endParaRPr lang="en-US"/>
          </a:p>
        </p:txBody>
      </p:sp>
      <p:sp>
        <p:nvSpPr>
          <p:cNvPr id="71759" name="Text Box 80"/>
          <p:cNvSpPr txBox="1">
            <a:spLocks noChangeArrowheads="1"/>
          </p:cNvSpPr>
          <p:nvPr/>
        </p:nvSpPr>
        <p:spPr bwMode="auto">
          <a:xfrm>
            <a:off x="3062288" y="3159125"/>
            <a:ext cx="14478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PA标签</a:t>
            </a:r>
            <a:endParaRPr lang="en-US"/>
          </a:p>
        </p:txBody>
      </p:sp>
      <p:sp>
        <p:nvSpPr>
          <p:cNvPr id="71760" name="Text Box 81"/>
          <p:cNvSpPr txBox="1">
            <a:spLocks noChangeArrowheads="1"/>
          </p:cNvSpPr>
          <p:nvPr/>
        </p:nvSpPr>
        <p:spPr bwMode="auto">
          <a:xfrm>
            <a:off x="3976688" y="1558925"/>
            <a:ext cx="17526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t>块偏移</a:t>
            </a:r>
            <a:endParaRPr lang="en-US"/>
          </a:p>
        </p:txBody>
      </p:sp>
      <p:sp>
        <p:nvSpPr>
          <p:cNvPr id="71761" name="Text Box 81"/>
          <p:cNvSpPr txBox="1">
            <a:spLocks noChangeArrowheads="1"/>
          </p:cNvSpPr>
          <p:nvPr/>
        </p:nvSpPr>
        <p:spPr bwMode="auto">
          <a:xfrm>
            <a:off x="3138488" y="1000125"/>
            <a:ext cx="17526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t>页面偏移</a:t>
            </a:r>
            <a:endParaRPr lang="en-US"/>
          </a:p>
        </p:txBody>
      </p:sp>
      <p:sp>
        <p:nvSpPr>
          <p:cNvPr id="71762" name="Text Box 81"/>
          <p:cNvSpPr txBox="1">
            <a:spLocks noChangeArrowheads="1"/>
          </p:cNvSpPr>
          <p:nvPr/>
        </p:nvSpPr>
        <p:spPr bwMode="auto">
          <a:xfrm>
            <a:off x="1614488" y="1000125"/>
            <a:ext cx="17526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t>虚拟页#</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9" end="9"/>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5"/>
          <p:cNvSpPr>
            <a:spLocks noGrp="1"/>
          </p:cNvSpPr>
          <p:nvPr>
            <p:ph type="title"/>
          </p:nvPr>
        </p:nvSpPr>
        <p:spPr>
          <a:xfrm>
            <a:off x="684213" y="261938"/>
            <a:ext cx="8259762" cy="646112"/>
          </a:xfrm>
        </p:spPr>
        <p:txBody>
          <a:bodyPr/>
          <a:lstStyle/>
          <a:p>
            <a:r>
              <a:rPr lang="en-US" sz="3600" smtClean="0"/>
              <a:t>TLB、VM和缓存事件组合</a:t>
            </a:r>
            <a:endParaRPr lang="en-US" sz="3600" smtClean="0"/>
          </a:p>
        </p:txBody>
      </p:sp>
      <p:sp>
        <p:nvSpPr>
          <p:cNvPr id="72707" name="Footer Placeholder 4"/>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6DF9A3C4-2C6D-46B9-86B8-FCE842192B2B}" type="slidenum">
              <a:rPr lang="en-AU" altLang="zh-CN"/>
            </a:fld>
            <a:endParaRPr lang="en-AU" altLang="zh-CN"/>
          </a:p>
        </p:txBody>
      </p:sp>
      <p:graphicFrame>
        <p:nvGraphicFramePr>
          <p:cNvPr id="7" name="Group 3"/>
          <p:cNvGraphicFramePr>
            <a:graphicFrameLocks noGrp="1"/>
          </p:cNvGraphicFramePr>
          <p:nvPr/>
        </p:nvGraphicFramePr>
        <p:xfrm>
          <a:off x="704850" y="1227138"/>
          <a:ext cx="8153400" cy="5062084"/>
        </p:xfrm>
        <a:graphic>
          <a:graphicData uri="http://schemas.openxmlformats.org/drawingml/2006/table">
            <a:tbl>
              <a:tblPr/>
              <a:tblGrid>
                <a:gridCol w="990600"/>
                <a:gridCol w="990600"/>
                <a:gridCol w="990600"/>
                <a:gridCol w="5181600"/>
              </a:tblGrid>
              <a:tr h="701675">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1" i="0" u="none" strike="noStrike" cap="none" normalizeH="0" baseline="0" smtClean="0">
                          <a:ln>
                            <a:noFill/>
                          </a:ln>
                          <a:solidFill>
                            <a:schemeClr val="tx1"/>
                          </a:solidFill>
                          <a:effectLst/>
                          <a:latin typeface="Arial" panose="020B0604020202020204" pitchFamily="34" charset="0"/>
                        </a:rPr>
                        <a:t>TLB</a:t>
                      </a:r>
                      <a:endParaRPr kumimoji="0" lang="en-US" sz="2000" b="1"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1" i="0" u="none" strike="noStrike" cap="none" normalizeH="0" baseline="0" smtClean="0">
                          <a:ln>
                            <a:noFill/>
                          </a:ln>
                          <a:solidFill>
                            <a:schemeClr val="tx1"/>
                          </a:solidFill>
                          <a:effectLst/>
                          <a:latin typeface="Arial" panose="020B0604020202020204" pitchFamily="34" charset="0"/>
                        </a:rPr>
                        <a:t>页表</a:t>
                      </a:r>
                      <a:endParaRPr kumimoji="0" lang="en-US" sz="2000" b="1"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1" i="0" u="none" strike="noStrike" cap="none" normalizeH="0" baseline="0" smtClean="0">
                          <a:ln>
                            <a:noFill/>
                          </a:ln>
                          <a:solidFill>
                            <a:schemeClr val="tx1"/>
                          </a:solidFill>
                          <a:effectLst/>
                          <a:latin typeface="Arial" panose="020B0604020202020204" pitchFamily="34" charset="0"/>
                        </a:rPr>
                        <a:t>藏物处</a:t>
                      </a:r>
                      <a:endParaRPr kumimoji="0" lang="en-US" sz="2000" b="1"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1" i="0" u="none" strike="noStrike" cap="none" normalizeH="0" baseline="0" smtClean="0">
                          <a:ln>
                            <a:noFill/>
                          </a:ln>
                          <a:solidFill>
                            <a:schemeClr val="tx1"/>
                          </a:solidFill>
                          <a:effectLst/>
                          <a:latin typeface="Arial" panose="020B0604020202020204" pitchFamily="34" charset="0"/>
                        </a:rPr>
                        <a:t>可能吗？在什么情况下？</a:t>
                      </a:r>
                      <a:endParaRPr kumimoji="0" lang="en-US" sz="2000" b="1"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r h="396875">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92163">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96875">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92163">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96875">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92163">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小姐/</a:t>
                      </a:r>
                      <a:endParaRPr kumimoji="0" lang="en-US" sz="2000" b="0" i="0" u="none" strike="noStrike" cap="none" normalizeH="0" baseline="0" smtClean="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92163">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女士</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打</a:t>
                      </a:r>
                      <a:endParaRPr kumimoji="0" lang="en-US" sz="2000" b="0" i="0" u="none" strike="noStrike" cap="none" normalizeH="0" baseline="0" smtClean="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
                      </a: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30000"/>
                        </a:spcBef>
                        <a:spcAft>
                          <a:spcPct val="0"/>
                        </a:spcAft>
                        <a:buClr>
                          <a:schemeClr val="accent1"/>
                        </a:buClr>
                        <a:buSzPct val="75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03" marB="4570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8" name="Text Box 50"/>
          <p:cNvSpPr txBox="1">
            <a:spLocks noChangeArrowheads="1"/>
          </p:cNvSpPr>
          <p:nvPr/>
        </p:nvSpPr>
        <p:spPr bwMode="auto">
          <a:xfrm>
            <a:off x="3676650" y="1912938"/>
            <a:ext cx="25114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2000"/>
              <a:t>是的，我们想要！</a:t>
            </a:r>
            <a:endParaRPr lang="en-US" sz="2000"/>
          </a:p>
        </p:txBody>
      </p:sp>
      <p:sp>
        <p:nvSpPr>
          <p:cNvPr id="9" name="Text Box 51"/>
          <p:cNvSpPr txBox="1">
            <a:spLocks noChangeArrowheads="1"/>
          </p:cNvSpPr>
          <p:nvPr/>
        </p:nvSpPr>
        <p:spPr bwMode="auto">
          <a:xfrm>
            <a:off x="3676650" y="2344738"/>
            <a:ext cx="430212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2000"/>
              <a:t>是的，尽管页面表不是</a:t>
            </a:r>
            <a:endParaRPr lang="en-US" sz="2000"/>
          </a:p>
          <a:p>
            <a:r>
              <a:rPr lang="en-US" sz="2000"/>
              <a:t>检查TLB是否命中</a:t>
            </a:r>
            <a:endParaRPr lang="en-US" sz="2000"/>
          </a:p>
        </p:txBody>
      </p:sp>
      <p:sp>
        <p:nvSpPr>
          <p:cNvPr id="10" name="Text Box 52"/>
          <p:cNvSpPr txBox="1">
            <a:spLocks noChangeArrowheads="1"/>
          </p:cNvSpPr>
          <p:nvPr/>
        </p:nvSpPr>
        <p:spPr bwMode="auto">
          <a:xfrm>
            <a:off x="3676650" y="3106738"/>
            <a:ext cx="396557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2000"/>
              <a:t>是——TLB错误，PA在页表中</a:t>
            </a:r>
            <a:endParaRPr lang="en-US" sz="2000"/>
          </a:p>
        </p:txBody>
      </p:sp>
      <p:sp>
        <p:nvSpPr>
          <p:cNvPr id="11" name="Text Box 53"/>
          <p:cNvSpPr txBox="1">
            <a:spLocks noChangeArrowheads="1"/>
          </p:cNvSpPr>
          <p:nvPr/>
        </p:nvSpPr>
        <p:spPr bwMode="auto">
          <a:xfrm>
            <a:off x="3676650" y="3563938"/>
            <a:ext cx="502126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2000"/>
              <a:t>是的，TLB错误，PA在页表中，但数据</a:t>
            </a:r>
            <a:endParaRPr lang="en-US" sz="2000"/>
          </a:p>
          <a:p>
            <a:r>
              <a:rPr lang="en-US" sz="2000"/>
              <a:t>不在缓存中</a:t>
            </a:r>
            <a:endParaRPr lang="en-US" sz="2000"/>
          </a:p>
        </p:txBody>
      </p:sp>
      <p:sp>
        <p:nvSpPr>
          <p:cNvPr id="12" name="Text Box 54"/>
          <p:cNvSpPr txBox="1">
            <a:spLocks noChangeArrowheads="1"/>
          </p:cNvSpPr>
          <p:nvPr/>
        </p:nvSpPr>
        <p:spPr bwMode="auto">
          <a:xfrm>
            <a:off x="3676650" y="4325938"/>
            <a:ext cx="201771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2000"/>
              <a:t>是-页面错误</a:t>
            </a:r>
            <a:endParaRPr lang="en-US" sz="2000"/>
          </a:p>
        </p:txBody>
      </p:sp>
      <p:sp>
        <p:nvSpPr>
          <p:cNvPr id="13" name="Text Box 55"/>
          <p:cNvSpPr txBox="1">
            <a:spLocks noChangeArrowheads="1"/>
          </p:cNvSpPr>
          <p:nvPr/>
        </p:nvSpPr>
        <p:spPr bwMode="auto">
          <a:xfrm>
            <a:off x="3676650" y="4706938"/>
            <a:ext cx="501015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2000"/>
              <a:t>不可能-如果</a:t>
            </a:r>
            <a:endParaRPr lang="en-US" sz="2000"/>
          </a:p>
          <a:p>
            <a:r>
              <a:rPr lang="en-US" sz="2000"/>
              <a:t>页面不在内存中</a:t>
            </a:r>
            <a:endParaRPr lang="en-US" sz="2000"/>
          </a:p>
        </p:txBody>
      </p:sp>
      <p:sp>
        <p:nvSpPr>
          <p:cNvPr id="14" name="Text Box 56"/>
          <p:cNvSpPr txBox="1">
            <a:spLocks noChangeArrowheads="1"/>
          </p:cNvSpPr>
          <p:nvPr/>
        </p:nvSpPr>
        <p:spPr bwMode="auto">
          <a:xfrm>
            <a:off x="3676650" y="5494338"/>
            <a:ext cx="481171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2000"/>
              <a:t>不可能-如果不允许将数据存入缓存</a:t>
            </a:r>
            <a:endParaRPr lang="en-US" sz="2000"/>
          </a:p>
          <a:p>
            <a:r>
              <a:rPr lang="en-US" sz="2000"/>
              <a:t>页面不在内存中</a:t>
            </a:r>
            <a:endParaRPr 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P spid="14"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4C9E397C-623D-4A00-8947-4597FBF7E216}" type="slidenum">
              <a:rPr lang="en-AU" altLang="zh-CN"/>
            </a:fld>
            <a:endParaRPr lang="en-AU" altLang="zh-CN"/>
          </a:p>
        </p:txBody>
      </p:sp>
      <p:sp>
        <p:nvSpPr>
          <p:cNvPr id="73731" name="Rectangle 4"/>
          <p:cNvSpPr>
            <a:spLocks noGrp="1" noChangeArrowheads="1"/>
          </p:cNvSpPr>
          <p:nvPr>
            <p:ph type="title"/>
          </p:nvPr>
        </p:nvSpPr>
        <p:spPr/>
        <p:txBody>
          <a:bodyPr/>
          <a:lstStyle/>
          <a:p>
            <a:pPr eaLnBrk="1" hangingPunct="1"/>
            <a:r>
              <a:rPr lang="en-US" smtClean="0"/>
              <a:t>内存保护</a:t>
            </a:r>
            <a:endParaRPr lang="en-AU" altLang="zh-CN" smtClean="0">
              <a:ea typeface="宋体" panose="02010600030101010101" pitchFamily="2" charset="-122"/>
            </a:endParaRPr>
          </a:p>
        </p:txBody>
      </p:sp>
      <p:sp>
        <p:nvSpPr>
          <p:cNvPr id="73732" name="Rectangle 5"/>
          <p:cNvSpPr>
            <a:spLocks noGrp="1" noChangeArrowheads="1"/>
          </p:cNvSpPr>
          <p:nvPr>
            <p:ph type="body" idx="1"/>
          </p:nvPr>
        </p:nvSpPr>
        <p:spPr/>
        <p:txBody>
          <a:bodyPr/>
          <a:lstStyle/>
          <a:p>
            <a:pPr eaLnBrk="1" hangingPunct="1"/>
            <a:r>
              <a:rPr lang="en-US" sz="2800" dirty="0" smtClean="0"/>
              <a:t>不同的任务可以共享其虚拟地址空间的一部分</a:t>
            </a:r>
            <a:endParaRPr lang="en-US" sz="2800" dirty="0" smtClean="0"/>
          </a:p>
          <a:p>
            <a:pPr lvl="1" eaLnBrk="1" hangingPunct="1"/>
            <a:r>
              <a:rPr lang="en-US" sz="2400" dirty="0" smtClean="0"/>
              <a:t>但需要防止误入</a:t>
            </a:r>
            <a:endParaRPr lang="en-US" sz="2400" dirty="0" smtClean="0"/>
          </a:p>
          <a:p>
            <a:pPr lvl="1" eaLnBrk="1" hangingPunct="1"/>
            <a:r>
              <a:rPr lang="en-US" sz="2400" dirty="0" smtClean="0"/>
              <a:t>需要操作系统的帮助</a:t>
            </a:r>
            <a:endParaRPr lang="en-US" sz="2400" dirty="0" smtClean="0"/>
          </a:p>
          <a:p>
            <a:pPr eaLnBrk="1" hangingPunct="1"/>
            <a:r>
              <a:rPr lang="en-US" sz="2800" dirty="0" smtClean="0"/>
              <a:t>硬件支持操作系统保护</a:t>
            </a:r>
            <a:endParaRPr lang="en-US" sz="2800" dirty="0" smtClean="0"/>
          </a:p>
          <a:p>
            <a:pPr lvl="1" eaLnBrk="1" hangingPunct="1"/>
            <a:r>
              <a:rPr lang="en-US" sz="2400" dirty="0" smtClean="0"/>
              <a:t>监督模式（也称内核模式）</a:t>
            </a:r>
            <a:endParaRPr lang="en-US" sz="2400" dirty="0" smtClean="0"/>
          </a:p>
          <a:p>
            <a:pPr lvl="2" eaLnBrk="1" hangingPunct="1"/>
            <a:r>
              <a:rPr lang="en-US" sz="2000" dirty="0" smtClean="0"/>
              <a:t>在用户模式下无法运行特权指令</a:t>
            </a:r>
            <a:endParaRPr lang="en-US" sz="2000" dirty="0" smtClean="0"/>
          </a:p>
          <a:p>
            <a:pPr lvl="1" eaLnBrk="1" hangingPunct="1"/>
            <a:r>
              <a:rPr lang="en-US" sz="2400" dirty="0" smtClean="0"/>
              <a:t>页表、TLB和其他状态信息只能在管理员模式下写入（在用户模式下只读）</a:t>
            </a:r>
            <a:endParaRPr lang="en-US" sz="2400" dirty="0" smtClean="0"/>
          </a:p>
          <a:p>
            <a:pPr lvl="1" eaLnBrk="1" hangingPunct="1"/>
            <a:r>
              <a:rPr lang="en-US" sz="2400" dirty="0" smtClean="0"/>
              <a:t>系统调用异常（例如MIPS中的系统调用），用于从用户模式切换到超级用户模式</a:t>
            </a:r>
            <a:r>
              <a:rPr lang="en-US" sz="2400" dirty="0" err="1" smtClean="0">
                <a:solidFill>
                  <a:srgbClr val="FF0000"/>
                </a:solidFill>
              </a:rPr>
              <a:t/>
            </a:r>
            <a:r>
              <a:rPr lang="en-US" sz="2400" dirty="0" smtClean="0"/>
              <a:t/>
            </a:r>
            <a:endParaRPr lang="en-AU" altLang="zh-CN" sz="2400" dirty="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373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73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373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373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373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84273ED9-52A0-45DB-AA99-DF982B5DEAF3}" type="slidenum">
              <a:rPr lang="en-AU" altLang="zh-CN"/>
            </a:fld>
            <a:endParaRPr lang="en-AU" altLang="zh-CN"/>
          </a:p>
        </p:txBody>
      </p:sp>
      <p:sp>
        <p:nvSpPr>
          <p:cNvPr id="10243" name="Rectangle 4"/>
          <p:cNvSpPr>
            <a:spLocks noGrp="1" noChangeArrowheads="1"/>
          </p:cNvSpPr>
          <p:nvPr>
            <p:ph type="title"/>
          </p:nvPr>
        </p:nvSpPr>
        <p:spPr/>
        <p:txBody>
          <a:bodyPr/>
          <a:lstStyle/>
          <a:p>
            <a:pPr eaLnBrk="1" hangingPunct="1"/>
            <a:r>
              <a:rPr lang="en-US" smtClean="0"/>
              <a:t>标签和有效位</a:t>
            </a:r>
            <a:endParaRPr lang="en-AU" altLang="zh-CN" smtClean="0">
              <a:ea typeface="宋体" panose="02010600030101010101" pitchFamily="2" charset="-122"/>
            </a:endParaRPr>
          </a:p>
        </p:txBody>
      </p:sp>
      <p:sp>
        <p:nvSpPr>
          <p:cNvPr id="12292" name="Rectangle 5"/>
          <p:cNvSpPr>
            <a:spLocks noGrp="1" noChangeArrowheads="1"/>
          </p:cNvSpPr>
          <p:nvPr>
            <p:ph type="body" idx="1"/>
          </p:nvPr>
        </p:nvSpPr>
        <p:spPr/>
        <p:txBody>
          <a:bodyPr/>
          <a:lstStyle/>
          <a:p>
            <a:pPr eaLnBrk="1" hangingPunct="1"/>
            <a:r>
              <a:rPr lang="en-US" smtClean="0"/>
              <a:t>我们如何知道缓存位置中存储的是哪个特定的块？</a:t>
            </a:r>
            <a:endParaRPr lang="en-US" smtClean="0"/>
          </a:p>
          <a:p>
            <a:pPr lvl="1" eaLnBrk="1" hangingPunct="1"/>
            <a:r>
              <a:rPr lang="en-US" smtClean="0"/>
              <a:t>存储块地址以及数据</a:t>
            </a:r>
            <a:endParaRPr lang="en-US" smtClean="0"/>
          </a:p>
          <a:p>
            <a:pPr lvl="1" eaLnBrk="1" hangingPunct="1"/>
            <a:r>
              <a:rPr lang="en-US" smtClean="0"/>
              <a:t>实际上只需要高阶位</a:t>
            </a:r>
            <a:endParaRPr lang="en-US" smtClean="0"/>
          </a:p>
          <a:p>
            <a:pPr lvl="1" eaLnBrk="1" hangingPunct="1"/>
            <a:r>
              <a:rPr lang="en-US" smtClean="0"/>
              <a:t>称为标签</a:t>
            </a:r>
            <a:r>
              <a:rPr lang="en-US" smtClean="0">
                <a:solidFill>
                  <a:srgbClr val="FF0000"/>
                </a:solidFill>
              </a:rPr>
              <a:t/>
            </a:r>
            <a:endParaRPr lang="en-US" smtClean="0">
              <a:solidFill>
                <a:srgbClr val="FF0000"/>
              </a:solidFill>
            </a:endParaRPr>
          </a:p>
          <a:p>
            <a:pPr eaLnBrk="1" hangingPunct="1"/>
            <a:r>
              <a:rPr lang="en-US" smtClean="0"/>
              <a:t>如果某个位置没有数据怎么办？</a:t>
            </a:r>
            <a:endParaRPr lang="en-US" smtClean="0"/>
          </a:p>
          <a:p>
            <a:pPr lvl="1" eaLnBrk="1" hangingPunct="1"/>
            <a:r>
              <a:rPr lang="en-US" smtClean="0">
                <a:solidFill>
                  <a:srgbClr val="FF0000"/>
                </a:solidFill>
              </a:rPr>
              <a:t>有效位：1=存在，0=不存在</a:t>
            </a:r>
            <a:r>
              <a:rPr lang="en-US" smtClean="0"/>
              <a:t/>
            </a:r>
            <a:endParaRPr lang="en-US" smtClean="0"/>
          </a:p>
          <a:p>
            <a:pPr lvl="1" eaLnBrk="1" hangingPunct="1"/>
            <a:r>
              <a:rPr lang="en-US" smtClean="0"/>
              <a:t>初始值为0</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9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29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29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29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29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29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p:cNvSpPr>
            <a:spLocks noGrp="1"/>
          </p:cNvSpPr>
          <p:nvPr>
            <p:ph type="title"/>
          </p:nvPr>
        </p:nvSpPr>
        <p:spPr/>
        <p:txBody>
          <a:bodyPr/>
          <a:lstStyle/>
          <a:p>
            <a:r>
              <a:rPr lang="en-US" smtClean="0"/>
              <a:t>MIPS中的TLB错误处理</a:t>
            </a:r>
            <a:endParaRPr lang="en-US" smtClean="0"/>
          </a:p>
        </p:txBody>
      </p:sp>
      <p:sp>
        <p:nvSpPr>
          <p:cNvPr id="74755" name="Content Placeholder 2"/>
          <p:cNvSpPr>
            <a:spLocks noGrp="1"/>
          </p:cNvSpPr>
          <p:nvPr>
            <p:ph idx="1"/>
          </p:nvPr>
        </p:nvSpPr>
        <p:spPr>
          <a:xfrm>
            <a:off x="684213" y="1000125"/>
            <a:ext cx="8270875" cy="5111750"/>
          </a:xfrm>
        </p:spPr>
        <p:txBody>
          <a:bodyPr/>
          <a:lstStyle/>
          <a:p>
            <a:r>
              <a:rPr lang="en-US" sz="2400" smtClean="0"/>
              <a:t>考虑一个TLB未命中，对于一个存在于内存中的页面（即，页面表中的有效位被设置）</a:t>
            </a:r>
            <a:endParaRPr lang="en-US" sz="2400" smtClean="0"/>
          </a:p>
          <a:p>
            <a:pPr lvl="1"/>
            <a:r>
              <a:rPr lang="en-US" sz="1800" smtClean="0"/>
              <a:t>MIPS通过软件处理TLB未命中</a:t>
            </a:r>
            <a:endParaRPr lang="en-US" sz="1800" smtClean="0"/>
          </a:p>
          <a:p>
            <a:pPr lvl="1"/>
            <a:r>
              <a:rPr lang="en-US" sz="1800" smtClean="0"/>
              <a:t>TLB未命中（或页面错误异常）必须在发生内存访问的同一时钟周期结束时被断言，以便下一个时钟周期将开始异常处理</a:t>
            </a:r>
            <a:endParaRPr lang="en-US" sz="1800" smtClean="0"/>
          </a:p>
          <a:p>
            <a:endParaRPr lang="en-US" smtClean="0"/>
          </a:p>
        </p:txBody>
      </p:sp>
      <p:sp>
        <p:nvSpPr>
          <p:cNvPr id="7475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9106DAEA-47DB-4F4C-9A06-649CE29E0329}" type="slidenum">
              <a:rPr lang="en-AU" altLang="zh-CN"/>
            </a:fld>
            <a:endParaRPr lang="en-AU" altLang="zh-CN"/>
          </a:p>
        </p:txBody>
      </p:sp>
      <p:graphicFrame>
        <p:nvGraphicFramePr>
          <p:cNvPr id="5" name="Table 4"/>
          <p:cNvGraphicFramePr>
            <a:graphicFrameLocks noGrp="1"/>
          </p:cNvGraphicFramePr>
          <p:nvPr/>
        </p:nvGraphicFramePr>
        <p:xfrm>
          <a:off x="1071563" y="3214688"/>
          <a:ext cx="7239000" cy="3159124"/>
        </p:xfrm>
        <a:graphic>
          <a:graphicData uri="http://schemas.openxmlformats.org/drawingml/2006/table">
            <a:tbl>
              <a:tblPr firstRow="1" bandRow="1">
                <a:tableStyleId>{5940675A-B579-460E-94D1-54222C63F5DA}</a:tableStyleId>
              </a:tblPr>
              <a:tblGrid>
                <a:gridCol w="1371600"/>
                <a:gridCol w="1357745"/>
                <a:gridCol w="4509655"/>
              </a:tblGrid>
              <a:tr h="365740">
                <a:tc>
                  <a:txBody>
                    <a:bodyPr/>
                    <a:lstStyle/>
                    <a:p>
                      <a:r>
                        <a:rPr lang="en-US" sz="1800" b="1" dirty="0" smtClean="0"/>
                        <a:t>注册</a:t>
                      </a:r>
                      <a:endParaRPr lang="en-US" sz="1800" b="1" dirty="0"/>
                    </a:p>
                  </a:txBody>
                  <a:tcPr marT="45710" marB="45710"/>
                </a:tc>
                <a:tc>
                  <a:txBody>
                    <a:bodyPr/>
                    <a:lstStyle/>
                    <a:p>
                      <a:r>
                        <a:rPr lang="en-US" sz="1800" b="1" dirty="0" smtClean="0"/>
                        <a:t>CP0 Reg #</a:t>
                      </a:r>
                      <a:r>
                        <a:rPr lang="en-US" sz="1800" b="1" baseline="0" dirty="0" smtClean="0"/>
                        <a:t/>
                      </a:r>
                      <a:r>
                        <a:rPr lang="en-US" sz="1800" b="1" baseline="0" dirty="0" err="1" smtClean="0"/>
                        <a:t/>
                      </a:r>
                      <a:r>
                        <a:rPr lang="en-US" sz="1800" b="1" baseline="0" dirty="0" smtClean="0"/>
                        <a:t/>
                      </a:r>
                      <a:endParaRPr lang="en-US" sz="1800" b="1" dirty="0"/>
                    </a:p>
                  </a:txBody>
                  <a:tcPr marT="45710" marB="45710"/>
                </a:tc>
                <a:tc>
                  <a:txBody>
                    <a:bodyPr/>
                    <a:lstStyle/>
                    <a:p>
                      <a:r>
                        <a:rPr lang="en-US" sz="1800" b="1" dirty="0" smtClean="0"/>
                        <a:t>描述</a:t>
                      </a:r>
                      <a:endParaRPr lang="en-US" sz="1800" b="1" dirty="0"/>
                    </a:p>
                  </a:txBody>
                  <a:tcPr marT="45710" marB="45710"/>
                </a:tc>
              </a:tr>
              <a:tr h="349173">
                <a:tc>
                  <a:txBody>
                    <a:bodyPr/>
                    <a:lstStyle/>
                    <a:p>
                      <a:r>
                        <a:rPr lang="en-US" sz="1600" dirty="0" smtClean="0">
                          <a:latin typeface="Courier New" panose="02070309020205020404" pitchFamily="49" charset="0"/>
                          <a:cs typeface="Courier New" panose="02070309020205020404" pitchFamily="49" charset="0"/>
                        </a:rPr>
                        <a:t>工程总承包</a:t>
                      </a:r>
                      <a:endParaRPr lang="en-US" sz="1600" dirty="0">
                        <a:latin typeface="Courier New" panose="02070309020205020404" pitchFamily="49" charset="0"/>
                        <a:cs typeface="Courier New" panose="02070309020205020404" pitchFamily="49" charset="0"/>
                      </a:endParaRPr>
                    </a:p>
                  </a:txBody>
                  <a:tcPr marT="45710" marB="45710"/>
                </a:tc>
                <a:tc>
                  <a:txBody>
                    <a:bodyPr/>
                    <a:lstStyle/>
                    <a:p>
                      <a:pPr algn="ctr"/>
                      <a:r>
                        <a:rPr lang="en-US" sz="1600" dirty="0" smtClean="0"/>
                        <a:t>14</a:t>
                      </a:r>
                      <a:endParaRPr lang="en-US" sz="1600" dirty="0"/>
                    </a:p>
                  </a:txBody>
                  <a:tcPr marT="45710" marB="45710"/>
                </a:tc>
                <a:tc>
                  <a:txBody>
                    <a:bodyPr/>
                    <a:lstStyle/>
                    <a:p>
                      <a:r>
                        <a:rPr lang="en-US" sz="1600" dirty="0" smtClean="0"/>
                        <a:t>异常后重新启动的位置</a:t>
                      </a:r>
                      <a:endParaRPr lang="en-US" sz="1600" dirty="0"/>
                    </a:p>
                  </a:txBody>
                  <a:tcPr marT="45710" marB="45710"/>
                </a:tc>
              </a:tr>
              <a:tr h="349173">
                <a:tc>
                  <a:txBody>
                    <a:bodyPr/>
                    <a:lstStyle/>
                    <a:p>
                      <a:r>
                        <a:rPr lang="en-US" sz="1600" dirty="0" smtClean="0">
                          <a:latin typeface="Courier New" panose="02070309020205020404" pitchFamily="49" charset="0"/>
                          <a:cs typeface="Courier New" panose="02070309020205020404" pitchFamily="49" charset="0"/>
                        </a:rPr>
                        <a:t>原因</a:t>
                      </a:r>
                      <a:endParaRPr lang="en-US" sz="1600" dirty="0">
                        <a:latin typeface="Courier New" panose="02070309020205020404" pitchFamily="49" charset="0"/>
                        <a:cs typeface="Courier New" panose="02070309020205020404" pitchFamily="49" charset="0"/>
                      </a:endParaRPr>
                    </a:p>
                  </a:txBody>
                  <a:tcPr marT="45710" marB="45710"/>
                </a:tc>
                <a:tc>
                  <a:txBody>
                    <a:bodyPr/>
                    <a:lstStyle/>
                    <a:p>
                      <a:pPr algn="ctr"/>
                      <a:r>
                        <a:rPr lang="en-US" sz="1600" dirty="0" smtClean="0"/>
                        <a:t>13</a:t>
                      </a:r>
                      <a:endParaRPr lang="en-US" sz="1600" dirty="0"/>
                    </a:p>
                  </a:txBody>
                  <a:tcPr marT="45710" marB="45710"/>
                </a:tc>
                <a:tc>
                  <a:txBody>
                    <a:bodyPr/>
                    <a:lstStyle/>
                    <a:p>
                      <a:r>
                        <a:rPr lang="en-US" sz="1600" dirty="0" smtClean="0"/>
                        <a:t>异常原因</a:t>
                      </a:r>
                      <a:endParaRPr lang="en-US" sz="1600" dirty="0"/>
                    </a:p>
                  </a:txBody>
                  <a:tcPr marT="45710" marB="45710"/>
                </a:tc>
              </a:tr>
              <a:tr h="349173">
                <a:tc>
                  <a:txBody>
                    <a:bodyPr/>
                    <a:lstStyle/>
                    <a:p>
                      <a:r>
                        <a:rPr lang="en-US" sz="1600" dirty="0" err="1" smtClean="0">
                          <a:latin typeface="Courier New" panose="02070309020205020404" pitchFamily="49" charset="0"/>
                          <a:cs typeface="Courier New" panose="02070309020205020404" pitchFamily="49" charset="0"/>
                        </a:rPr>
                        <a:t>坏地址</a:t>
                      </a:r>
                      <a:endParaRPr lang="en-US" sz="1600" dirty="0">
                        <a:latin typeface="Courier New" panose="02070309020205020404" pitchFamily="49" charset="0"/>
                        <a:cs typeface="Courier New" panose="02070309020205020404" pitchFamily="49" charset="0"/>
                      </a:endParaRPr>
                    </a:p>
                  </a:txBody>
                  <a:tcPr marT="45710" marB="45710"/>
                </a:tc>
                <a:tc>
                  <a:txBody>
                    <a:bodyPr/>
                    <a:lstStyle/>
                    <a:p>
                      <a:pPr algn="ctr"/>
                      <a:r>
                        <a:rPr lang="en-US" sz="1600" dirty="0" smtClean="0"/>
                        <a:t>8</a:t>
                      </a:r>
                      <a:endParaRPr lang="en-US" sz="1600" dirty="0"/>
                    </a:p>
                  </a:txBody>
                  <a:tcPr marT="45710" marB="45710"/>
                </a:tc>
                <a:tc>
                  <a:txBody>
                    <a:bodyPr/>
                    <a:lstStyle/>
                    <a:p>
                      <a:r>
                        <a:rPr lang="en-US" sz="1600" dirty="0" smtClean="0"/>
                        <a:t>引发异常的地址</a:t>
                      </a:r>
                      <a:r>
                        <a:rPr lang="en-US" sz="1600" baseline="0" dirty="0" smtClean="0"/>
                        <a:t/>
                      </a:r>
                      <a:endParaRPr lang="en-US" sz="1600" dirty="0"/>
                    </a:p>
                  </a:txBody>
                  <a:tcPr marT="45710" marB="45710"/>
                </a:tc>
              </a:tr>
              <a:tr h="349173">
                <a:tc>
                  <a:txBody>
                    <a:bodyPr/>
                    <a:lstStyle/>
                    <a:p>
                      <a:r>
                        <a:rPr lang="en-US" sz="1600" dirty="0" smtClean="0">
                          <a:latin typeface="Courier New" panose="02070309020205020404" pitchFamily="49" charset="0"/>
                          <a:cs typeface="Courier New" panose="02070309020205020404" pitchFamily="49" charset="0"/>
                        </a:rPr>
                        <a:t>索引</a:t>
                      </a:r>
                      <a:endParaRPr lang="en-US" sz="1600" dirty="0">
                        <a:latin typeface="Courier New" panose="02070309020205020404" pitchFamily="49" charset="0"/>
                        <a:cs typeface="Courier New" panose="02070309020205020404" pitchFamily="49" charset="0"/>
                      </a:endParaRPr>
                    </a:p>
                  </a:txBody>
                  <a:tcPr marT="45710" marB="45710"/>
                </a:tc>
                <a:tc>
                  <a:txBody>
                    <a:bodyPr/>
                    <a:lstStyle/>
                    <a:p>
                      <a:pPr algn="ctr"/>
                      <a:r>
                        <a:rPr lang="en-US" sz="1600" dirty="0" smtClean="0"/>
                        <a:t>0</a:t>
                      </a:r>
                      <a:endParaRPr lang="en-US" sz="1600" dirty="0"/>
                    </a:p>
                  </a:txBody>
                  <a:tcPr marT="45710" marB="45710"/>
                </a:tc>
                <a:tc>
                  <a:txBody>
                    <a:bodyPr/>
                    <a:lstStyle/>
                    <a:p>
                      <a:r>
                        <a:rPr lang="en-US" sz="1600" dirty="0" smtClean="0"/>
                        <a:t>TLB中要读/写的地址</a:t>
                      </a:r>
                      <a:endParaRPr lang="en-US" sz="1600" dirty="0"/>
                    </a:p>
                  </a:txBody>
                  <a:tcPr marT="45710" marB="45710"/>
                </a:tc>
              </a:tr>
              <a:tr h="349173">
                <a:tc>
                  <a:txBody>
                    <a:bodyPr/>
                    <a:lstStyle/>
                    <a:p>
                      <a:r>
                        <a:rPr lang="en-US" sz="1600" dirty="0" smtClean="0">
                          <a:latin typeface="Courier New" panose="02070309020205020404" pitchFamily="49" charset="0"/>
                          <a:cs typeface="Courier New" panose="02070309020205020404" pitchFamily="49" charset="0"/>
                        </a:rPr>
                        <a:t>随机的</a:t>
                      </a:r>
                      <a:endParaRPr lang="en-US" sz="1600" dirty="0">
                        <a:latin typeface="Courier New" panose="02070309020205020404" pitchFamily="49" charset="0"/>
                        <a:cs typeface="Courier New" panose="02070309020205020404" pitchFamily="49" charset="0"/>
                      </a:endParaRPr>
                    </a:p>
                  </a:txBody>
                  <a:tcPr marT="45710" marB="45710"/>
                </a:tc>
                <a:tc>
                  <a:txBody>
                    <a:bodyPr/>
                    <a:lstStyle/>
                    <a:p>
                      <a:pPr algn="ctr"/>
                      <a:r>
                        <a:rPr lang="en-US" sz="1600" dirty="0" smtClean="0"/>
                        <a:t>1</a:t>
                      </a:r>
                      <a:endParaRPr lang="en-US" sz="1600" dirty="0"/>
                    </a:p>
                  </a:txBody>
                  <a:tcPr marT="45710" marB="45710"/>
                </a:tc>
                <a:tc>
                  <a:txBody>
                    <a:bodyPr/>
                    <a:lstStyle/>
                    <a:p>
                      <a:r>
                        <a:rPr lang="en-US" sz="1600" dirty="0" smtClean="0"/>
                        <a:t>TLB中的伪随机位置</a:t>
                      </a:r>
                      <a:endParaRPr lang="en-US" sz="1600" dirty="0"/>
                    </a:p>
                  </a:txBody>
                  <a:tcPr marT="45710" marB="45710"/>
                </a:tc>
              </a:tr>
              <a:tr h="349173">
                <a:tc>
                  <a:txBody>
                    <a:bodyPr/>
                    <a:lstStyle/>
                    <a:p>
                      <a:r>
                        <a:rPr lang="en-US" sz="1600" dirty="0" err="1" smtClean="0">
                          <a:latin typeface="Courier New" panose="02070309020205020404" pitchFamily="49" charset="0"/>
                          <a:cs typeface="Courier New" panose="02070309020205020404" pitchFamily="49" charset="0"/>
                        </a:rPr>
                        <a:t>入口</a:t>
                      </a:r>
                      <a:endParaRPr lang="en-US" sz="1600" dirty="0">
                        <a:latin typeface="Courier New" panose="02070309020205020404" pitchFamily="49" charset="0"/>
                        <a:cs typeface="Courier New" panose="02070309020205020404" pitchFamily="49" charset="0"/>
                      </a:endParaRPr>
                    </a:p>
                  </a:txBody>
                  <a:tcPr marT="45710" marB="45710"/>
                </a:tc>
                <a:tc>
                  <a:txBody>
                    <a:bodyPr/>
                    <a:lstStyle/>
                    <a:p>
                      <a:pPr algn="ctr"/>
                      <a:r>
                        <a:rPr lang="en-US" sz="1600" dirty="0" smtClean="0"/>
                        <a:t>2</a:t>
                      </a:r>
                      <a:endParaRPr lang="en-US" sz="1600" dirty="0"/>
                    </a:p>
                  </a:txBody>
                  <a:tcPr marT="45710" marB="45710"/>
                </a:tc>
                <a:tc>
                  <a:txBody>
                    <a:bodyPr/>
                    <a:lstStyle/>
                    <a:p>
                      <a:r>
                        <a:rPr lang="en-US" sz="1600" dirty="0" smtClean="0"/>
                        <a:t>物理页地址和标志</a:t>
                      </a:r>
                      <a:endParaRPr lang="en-US" sz="1600" dirty="0"/>
                    </a:p>
                  </a:txBody>
                  <a:tcPr marT="45710" marB="45710"/>
                </a:tc>
              </a:tr>
              <a:tr h="349173">
                <a:tc>
                  <a:txBody>
                    <a:bodyPr/>
                    <a:lstStyle/>
                    <a:p>
                      <a:r>
                        <a:rPr lang="en-US" sz="1600" dirty="0" err="1" smtClean="0">
                          <a:latin typeface="Courier New" panose="02070309020205020404" pitchFamily="49" charset="0"/>
                          <a:cs typeface="Courier New" panose="02070309020205020404" pitchFamily="49" charset="0"/>
                        </a:rPr>
                        <a:t>输入提示</a:t>
                      </a:r>
                      <a:endParaRPr lang="en-US" sz="1600" dirty="0">
                        <a:latin typeface="Courier New" panose="02070309020205020404" pitchFamily="49" charset="0"/>
                        <a:cs typeface="Courier New" panose="02070309020205020404" pitchFamily="49" charset="0"/>
                      </a:endParaRPr>
                    </a:p>
                  </a:txBody>
                  <a:tcPr marT="45710" marB="45710"/>
                </a:tc>
                <a:tc>
                  <a:txBody>
                    <a:bodyPr/>
                    <a:lstStyle/>
                    <a:p>
                      <a:pPr algn="ctr"/>
                      <a:r>
                        <a:rPr lang="en-US" sz="1600" dirty="0" smtClean="0"/>
                        <a:t>10</a:t>
                      </a:r>
                      <a:endParaRPr lang="en-US" sz="1600" dirty="0"/>
                    </a:p>
                  </a:txBody>
                  <a:tcPr marT="45710" marB="45710"/>
                </a:tc>
                <a:tc>
                  <a:txBody>
                    <a:bodyPr/>
                    <a:lstStyle/>
                    <a:p>
                      <a:r>
                        <a:rPr lang="en-US" sz="1600" dirty="0" smtClean="0"/>
                        <a:t>虚拟页面地址</a:t>
                      </a:r>
                      <a:endParaRPr lang="en-US" sz="1600" dirty="0"/>
                    </a:p>
                  </a:txBody>
                  <a:tcPr marT="45710" marB="45710"/>
                </a:tc>
              </a:tr>
              <a:tr h="349173">
                <a:tc>
                  <a:txBody>
                    <a:bodyPr/>
                    <a:lstStyle/>
                    <a:p>
                      <a:r>
                        <a:rPr lang="en-US" sz="1600" dirty="0" smtClean="0">
                          <a:latin typeface="Courier New" panose="02070309020205020404" pitchFamily="49" charset="0"/>
                          <a:cs typeface="Courier New" panose="02070309020205020404" pitchFamily="49" charset="0"/>
                        </a:rPr>
                        <a:t>背景</a:t>
                      </a:r>
                      <a:endParaRPr lang="en-US" sz="1600" dirty="0">
                        <a:latin typeface="Courier New" panose="02070309020205020404" pitchFamily="49" charset="0"/>
                        <a:cs typeface="Courier New" panose="02070309020205020404" pitchFamily="49" charset="0"/>
                      </a:endParaRPr>
                    </a:p>
                  </a:txBody>
                  <a:tcPr marT="45710" marB="45710"/>
                </a:tc>
                <a:tc>
                  <a:txBody>
                    <a:bodyPr/>
                    <a:lstStyle/>
                    <a:p>
                      <a:pPr algn="ctr"/>
                      <a:r>
                        <a:rPr lang="en-US" sz="1600" dirty="0" smtClean="0"/>
                        <a:t>4</a:t>
                      </a:r>
                      <a:endParaRPr lang="en-US" sz="1600" dirty="0"/>
                    </a:p>
                  </a:txBody>
                  <a:tcPr marT="45710" marB="45710"/>
                </a:tc>
                <a:tc>
                  <a:txBody>
                    <a:bodyPr/>
                    <a:lstStyle/>
                    <a:p>
                      <a:r>
                        <a:rPr lang="en-US" sz="1600" dirty="0" smtClean="0"/>
                        <a:t>页表地址和页号</a:t>
                      </a:r>
                      <a:endParaRPr lang="en-US" sz="1600" dirty="0"/>
                    </a:p>
                  </a:txBody>
                  <a:tcPr marT="45710" marB="45710"/>
                </a:tc>
              </a:tr>
            </a:tbl>
          </a:graphicData>
        </a:graphic>
      </p:graphicFrame>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p:cNvSpPr>
            <a:spLocks noGrp="1"/>
          </p:cNvSpPr>
          <p:nvPr>
            <p:ph type="title"/>
          </p:nvPr>
        </p:nvSpPr>
        <p:spPr>
          <a:xfrm>
            <a:off x="684213" y="200025"/>
            <a:ext cx="8259762" cy="708025"/>
          </a:xfrm>
        </p:spPr>
        <p:txBody>
          <a:bodyPr/>
          <a:lstStyle/>
          <a:p>
            <a:r>
              <a:rPr lang="en-US" sz="4000" smtClean="0"/>
              <a:t>MIPS软件TLB未命中处理程序</a:t>
            </a:r>
            <a:endParaRPr lang="en-US" sz="4000" smtClean="0"/>
          </a:p>
        </p:txBody>
      </p:sp>
      <p:sp>
        <p:nvSpPr>
          <p:cNvPr id="3" name="Content Placeholder 2"/>
          <p:cNvSpPr>
            <a:spLocks noGrp="1"/>
          </p:cNvSpPr>
          <p:nvPr>
            <p:ph idx="1"/>
          </p:nvPr>
        </p:nvSpPr>
        <p:spPr>
          <a:xfrm>
            <a:off x="428625" y="1125538"/>
            <a:ext cx="8715375" cy="5111750"/>
          </a:xfrm>
        </p:spPr>
        <p:txBody>
          <a:bodyPr/>
          <a:lstStyle/>
          <a:p>
            <a:r>
              <a:rPr lang="en-US" sz="2200" smtClean="0"/>
              <a:t>TLB缺失发生时，硬件将导致缺失的地址保存在BadVAddr中，并将控制权转移到8000 0000 hex，这是TLB缺失处理程序的位置</a:t>
            </a:r>
            <a:r>
              <a:rPr lang="en-US" sz="2200" smtClean="0">
                <a:latin typeface="Courier New" panose="02070309020205020404" pitchFamily="49" charset="0"/>
                <a:cs typeface="Courier New" panose="02070309020205020404" pitchFamily="49" charset="0"/>
              </a:rPr>
              <a:t/>
            </a:r>
            <a:r>
              <a:rPr lang="en-US" sz="2200" smtClean="0"/>
              <a:t/>
            </a:r>
            <a:r>
              <a:rPr lang="en-US" sz="2200" baseline="-25000" smtClean="0"/>
              <a:t/>
            </a:r>
            <a:r>
              <a:rPr lang="en-US" sz="2200" smtClean="0"/>
              <a:t/>
            </a:r>
            <a:endParaRPr lang="en-US" sz="2200" smtClean="0"/>
          </a:p>
          <a:p>
            <a:endParaRPr lang="en-US" sz="2200" smtClean="0"/>
          </a:p>
          <a:p>
            <a:endParaRPr lang="en-US" sz="2200" smtClean="0"/>
          </a:p>
          <a:p>
            <a:endParaRPr lang="en-US" sz="2200" smtClean="0"/>
          </a:p>
          <a:p>
            <a:endParaRPr lang="en-US" sz="2200" smtClean="0"/>
          </a:p>
          <a:p>
            <a:endParaRPr lang="en-US" sz="2200" smtClean="0"/>
          </a:p>
          <a:p>
            <a:endParaRPr lang="en-US" sz="2200" smtClean="0"/>
          </a:p>
          <a:p>
            <a:endParaRPr lang="en-US" sz="1600" smtClean="0"/>
          </a:p>
          <a:p>
            <a:r>
              <a:rPr lang="en-US" sz="2200" smtClean="0">
                <a:cs typeface="Courier New" panose="02070309020205020404" pitchFamily="49" charset="0"/>
              </a:rPr>
              <a:t>MIPS硬件将缺失页面的地址置于上下文中</a:t>
            </a:r>
            <a:r>
              <a:rPr lang="en-US" sz="2200" smtClean="0">
                <a:latin typeface="Courier New" panose="02070309020205020404" pitchFamily="49" charset="0"/>
                <a:cs typeface="Courier New" panose="02070309020205020404" pitchFamily="49" charset="0"/>
              </a:rPr>
              <a:t/>
            </a:r>
            <a:endParaRPr lang="en-US" sz="2200" smtClean="0">
              <a:cs typeface="Courier New" panose="02070309020205020404" pitchFamily="49" charset="0"/>
            </a:endParaRPr>
          </a:p>
          <a:p>
            <a:r>
              <a:rPr lang="en-US" sz="2200" smtClean="0">
                <a:latin typeface="Courier New" panose="02070309020205020404" pitchFamily="49" charset="0"/>
                <a:cs typeface="Courier New" panose="02070309020205020404" pitchFamily="49" charset="0"/>
              </a:rPr>
              <a:t>tlbwr将从EntryLo复制的内容写入由控制寄存器Random选定的TLB条目中</a:t>
            </a:r>
            <a:r>
              <a:rPr lang="en-US" sz="2200" smtClean="0"/>
              <a:t/>
            </a:r>
            <a:r>
              <a:rPr lang="en-US" sz="2200" smtClean="0">
                <a:latin typeface="Courier New" panose="02070309020205020404" pitchFamily="49" charset="0"/>
                <a:cs typeface="Courier New" panose="02070309020205020404" pitchFamily="49" charset="0"/>
              </a:rPr>
              <a:t/>
            </a:r>
            <a:r>
              <a:rPr lang="en-US" sz="2200" smtClean="0"/>
              <a:t/>
            </a:r>
            <a:r>
              <a:rPr lang="en-US" sz="2200" smtClean="0">
                <a:latin typeface="Courier New" panose="02070309020205020404" pitchFamily="49" charset="0"/>
                <a:cs typeface="Courier New" panose="02070309020205020404" pitchFamily="49" charset="0"/>
              </a:rPr>
              <a:t/>
            </a:r>
            <a:endParaRPr lang="en-US" sz="2200" smtClean="0">
              <a:latin typeface="Courier New" panose="02070309020205020404" pitchFamily="49" charset="0"/>
              <a:cs typeface="Courier New" panose="02070309020205020404" pitchFamily="49" charset="0"/>
            </a:endParaRPr>
          </a:p>
          <a:p>
            <a:r>
              <a:rPr lang="en-US" sz="2200" smtClean="0"/>
              <a:t>TLB缺口需要大约十几个时钟周期来处理</a:t>
            </a:r>
            <a:endParaRPr lang="en-US" sz="2200" smtClean="0"/>
          </a:p>
          <a:p>
            <a:endParaRPr lang="en-US" sz="2200" smtClean="0"/>
          </a:p>
          <a:p>
            <a:endParaRPr lang="en-US" smtClean="0"/>
          </a:p>
        </p:txBody>
      </p:sp>
      <p:sp>
        <p:nvSpPr>
          <p:cNvPr id="7578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6EB2EB4-68CB-4579-8EF6-84768C78F8FA}" type="slidenum">
              <a:rPr lang="en-AU" altLang="zh-CN"/>
            </a:fld>
            <a:endParaRPr lang="en-AU" altLang="zh-CN"/>
          </a:p>
        </p:txBody>
      </p:sp>
      <p:sp>
        <p:nvSpPr>
          <p:cNvPr id="5" name="Content Placeholder 2"/>
          <p:cNvSpPr txBox="1"/>
          <p:nvPr/>
        </p:nvSpPr>
        <p:spPr bwMode="auto">
          <a:xfrm>
            <a:off x="695325" y="2386013"/>
            <a:ext cx="8305800" cy="2328862"/>
          </a:xfrm>
          <a:prstGeom prst="rect">
            <a:avLst/>
          </a:prstGeom>
          <a:noFill/>
          <a:ln w="12700">
            <a:noFill/>
            <a:miter lim="800000"/>
          </a:ln>
        </p:spPr>
        <p:txBody>
          <a:bodyPr lIns="63500" tIns="25400" rIns="63500" bIns="25400">
            <a:spAutoFit/>
          </a:bodyPr>
          <a:lstStyle/>
          <a:p>
            <a:pPr marL="287655" indent="-287655">
              <a:lnSpc>
                <a:spcPct val="90000"/>
              </a:lnSpc>
              <a:spcBef>
                <a:spcPts val="200"/>
              </a:spcBef>
              <a:buClr>
                <a:schemeClr val="accent1"/>
              </a:buClr>
              <a:buSzPct val="75000"/>
              <a:defRPr/>
            </a:pPr>
            <a:r>
              <a:rPr lang="en-US" sz="2000" kern="0" dirty="0" err="1">
                <a:solidFill>
                  <a:schemeClr val="tx2"/>
                </a:solidFill>
                <a:latin typeface="Courier New" panose="02070309020205020404" pitchFamily="49" charset="0"/>
                <a:cs typeface="Courier New" panose="02070309020205020404" pitchFamily="49" charset="0"/>
              </a:rPr>
              <a:t>TLB缺失：</a:t>
            </a:r>
            <a:r>
              <a:rPr lang="en-US" sz="2000" kern="0" dirty="0">
                <a:solidFill>
                  <a:schemeClr val="tx2"/>
                </a:solidFill>
                <a:latin typeface="Courier New" panose="02070309020205020404" pitchFamily="49" charset="0"/>
                <a:cs typeface="Courier New" panose="02070309020205020404" pitchFamily="49" charset="0"/>
              </a:rPr>
              <a:t/>
            </a:r>
            <a:endParaRPr lang="en-US" sz="2000" kern="0" dirty="0">
              <a:solidFill>
                <a:schemeClr val="tx2"/>
              </a:solidFill>
              <a:latin typeface="Courier New" panose="02070309020205020404" pitchFamily="49" charset="0"/>
              <a:cs typeface="Courier New" panose="02070309020205020404" pitchFamily="49" charset="0"/>
            </a:endParaRPr>
          </a:p>
          <a:p>
            <a:pPr marL="287655" indent="-287655">
              <a:spcBef>
                <a:spcPts val="200"/>
              </a:spcBef>
              <a:buClr>
                <a:schemeClr val="accent1"/>
              </a:buClr>
              <a:buSzPct val="75000"/>
              <a:defRPr/>
            </a:pPr>
            <a:r>
              <a:rPr lang="en-US" sz="2000" kern="0" dirty="0">
                <a:latin typeface="Courier New" panose="02070309020205020404" pitchFamily="49" charset="0"/>
                <a:cs typeface="Courier New" panose="02070309020205020404" pitchFamily="49" charset="0"/>
              </a:rPr>
              <a:t/>
            </a:r>
            <a:r>
              <a:rPr lang="en-US" sz="2000" kern="0" dirty="0">
                <a:solidFill>
                  <a:schemeClr val="tx2"/>
                </a:solidFill>
                <a:latin typeface="Courier New" panose="02070309020205020404" pitchFamily="49" charset="0"/>
                <a:cs typeface="Courier New" panose="02070309020205020404" pitchFamily="49" charset="0"/>
              </a:rPr>
              <a:t>mfc0 $k1，将PTE的地址复制到$k1中</a:t>
            </a:r>
            <a:r>
              <a:rPr lang="en-US" sz="2000" kern="0" dirty="0">
                <a:latin typeface="Courier New" panose="02070309020205020404" pitchFamily="49" charset="0"/>
                <a:cs typeface="Courier New" panose="02070309020205020404" pitchFamily="49" charset="0"/>
              </a:rPr>
              <a:t/>
            </a:r>
            <a:r>
              <a:rPr lang="en-US" sz="2000" kern="0" dirty="0" err="1">
                <a:latin typeface="Courier New" panose="02070309020205020404" pitchFamily="49" charset="0"/>
                <a:cs typeface="Courier New" panose="02070309020205020404" pitchFamily="49" charset="0"/>
              </a:rPr>
              <a:t/>
            </a:r>
            <a:r>
              <a:rPr lang="en-US" sz="2000" kern="0" dirty="0">
                <a:latin typeface="Courier New" panose="02070309020205020404" pitchFamily="49" charset="0"/>
                <a:cs typeface="Courier New" panose="02070309020205020404" pitchFamily="49" charset="0"/>
              </a:rPr>
              <a:t/>
            </a:r>
            <a:endParaRPr lang="en-US" sz="2000" kern="0" dirty="0">
              <a:latin typeface="Courier New" panose="02070309020205020404" pitchFamily="49" charset="0"/>
              <a:cs typeface="Courier New" panose="02070309020205020404" pitchFamily="49" charset="0"/>
            </a:endParaRPr>
          </a:p>
          <a:p>
            <a:pPr marL="287655" indent="-287655">
              <a:spcBef>
                <a:spcPts val="200"/>
              </a:spcBef>
              <a:buClr>
                <a:schemeClr val="accent1"/>
              </a:buClr>
              <a:buSzPct val="75000"/>
              <a:defRPr/>
            </a:pPr>
            <a:r>
              <a:rPr lang="en-US" sz="2000" kern="0" dirty="0">
                <a:latin typeface="Courier New" panose="02070309020205020404" pitchFamily="49" charset="0"/>
                <a:cs typeface="Courier New" panose="02070309020205020404" pitchFamily="49" charset="0"/>
              </a:rPr>
              <a:t/>
            </a:r>
            <a:r>
              <a:rPr lang="en-US" sz="2000" kern="0" dirty="0" err="1">
                <a:solidFill>
                  <a:schemeClr val="tx2"/>
                </a:solidFill>
                <a:latin typeface="Courier New" panose="02070309020205020404" pitchFamily="49" charset="0"/>
                <a:cs typeface="Courier New" panose="02070309020205020404" pitchFamily="49" charset="0"/>
              </a:rPr>
              <a:t>lw$k1,0（$k1）#将PTE存入$k1</a:t>
            </a:r>
            <a:r>
              <a:rPr lang="en-US" sz="2000" kern="0" dirty="0">
                <a:solidFill>
                  <a:schemeClr val="tx2"/>
                </a:solidFill>
                <a:latin typeface="Courier New" panose="02070309020205020404" pitchFamily="49" charset="0"/>
                <a:cs typeface="Courier New" panose="02070309020205020404" pitchFamily="49" charset="0"/>
              </a:rPr>
              <a:t/>
            </a:r>
            <a:r>
              <a:rPr lang="en-US" sz="2000" kern="0" dirty="0">
                <a:latin typeface="Courier New" panose="02070309020205020404" pitchFamily="49" charset="0"/>
                <a:cs typeface="Courier New" panose="02070309020205020404" pitchFamily="49" charset="0"/>
              </a:rPr>
              <a:t/>
            </a:r>
            <a:endParaRPr lang="en-US" sz="2000" kern="0" dirty="0">
              <a:latin typeface="Courier New" panose="02070309020205020404" pitchFamily="49" charset="0"/>
              <a:cs typeface="Courier New" panose="02070309020205020404" pitchFamily="49" charset="0"/>
            </a:endParaRPr>
          </a:p>
          <a:p>
            <a:pPr marL="287655" indent="-287655">
              <a:spcBef>
                <a:spcPts val="200"/>
              </a:spcBef>
              <a:buClr>
                <a:schemeClr val="accent1"/>
              </a:buClr>
              <a:buSzPct val="75000"/>
              <a:defRPr/>
            </a:pPr>
            <a:r>
              <a:rPr lang="en-US" sz="2000" kern="0" dirty="0">
                <a:latin typeface="Courier New" panose="02070309020205020404" pitchFamily="49" charset="0"/>
                <a:cs typeface="Courier New" panose="02070309020205020404" pitchFamily="49" charset="0"/>
              </a:rPr>
              <a:t/>
            </a:r>
            <a:r>
              <a:rPr lang="en-US" sz="2000" kern="0" dirty="0">
                <a:solidFill>
                  <a:schemeClr val="tx2"/>
                </a:solidFill>
                <a:latin typeface="Courier New" panose="02070309020205020404" pitchFamily="49" charset="0"/>
                <a:cs typeface="Courier New" panose="02070309020205020404" pitchFamily="49" charset="0"/>
              </a:rPr>
              <a:t>mtc0 $k1，EntryLo#将PTE放入EntryLo</a:t>
            </a:r>
            <a:r>
              <a:rPr lang="en-US" sz="2000" kern="0" dirty="0" err="1">
                <a:solidFill>
                  <a:schemeClr val="tx2"/>
                </a:solidFill>
                <a:latin typeface="Courier New" panose="02070309020205020404" pitchFamily="49" charset="0"/>
                <a:cs typeface="Courier New" panose="02070309020205020404" pitchFamily="49" charset="0"/>
              </a:rPr>
              <a:t/>
            </a:r>
            <a:r>
              <a:rPr lang="en-US" sz="2000" kern="0" dirty="0">
                <a:latin typeface="Courier New" panose="02070309020205020404" pitchFamily="49" charset="0"/>
                <a:cs typeface="Courier New" panose="02070309020205020404" pitchFamily="49" charset="0"/>
              </a:rPr>
              <a:t/>
            </a:r>
            <a:r>
              <a:rPr lang="en-US" sz="2000" kern="0" dirty="0" err="1">
                <a:latin typeface="Courier New" panose="02070309020205020404" pitchFamily="49" charset="0"/>
                <a:cs typeface="Courier New" panose="02070309020205020404" pitchFamily="49" charset="0"/>
              </a:rPr>
              <a:t/>
            </a:r>
            <a:endParaRPr lang="en-US" sz="2000" kern="0" dirty="0">
              <a:latin typeface="Courier New" panose="02070309020205020404" pitchFamily="49" charset="0"/>
              <a:cs typeface="Courier New" panose="02070309020205020404" pitchFamily="49" charset="0"/>
            </a:endParaRPr>
          </a:p>
          <a:p>
            <a:pPr marL="287655" indent="-287655">
              <a:spcBef>
                <a:spcPts val="200"/>
              </a:spcBef>
              <a:buClr>
                <a:schemeClr val="accent1"/>
              </a:buClr>
              <a:buSzPct val="75000"/>
              <a:defRPr/>
            </a:pPr>
            <a:r>
              <a:rPr lang="en-US" sz="2000" kern="0" dirty="0">
                <a:latin typeface="Courier New" panose="02070309020205020404" pitchFamily="49" charset="0"/>
                <a:cs typeface="Courier New" panose="02070309020205020404" pitchFamily="49" charset="0"/>
              </a:rPr>
              <a:t/>
            </a:r>
            <a:r>
              <a:rPr lang="en-US" sz="2000" kern="0" dirty="0" err="1">
                <a:solidFill>
                  <a:schemeClr val="tx2"/>
                </a:solidFill>
                <a:latin typeface="Courier New" panose="02070309020205020404" pitchFamily="49" charset="0"/>
                <a:cs typeface="Courier New" panose="02070309020205020404" pitchFamily="49" charset="0"/>
              </a:rPr>
              <a:t>tlbwr#将EntryLo放入TLB</a:t>
            </a:r>
            <a:r>
              <a:rPr lang="en-US" sz="2000" kern="0" dirty="0">
                <a:latin typeface="Courier New" panose="02070309020205020404" pitchFamily="49" charset="0"/>
                <a:cs typeface="Courier New" panose="02070309020205020404" pitchFamily="49" charset="0"/>
              </a:rPr>
              <a:t/>
            </a:r>
            <a:r>
              <a:rPr lang="en-US" sz="2000" kern="0" dirty="0" err="1">
                <a:latin typeface="Courier New" panose="02070309020205020404" pitchFamily="49" charset="0"/>
                <a:cs typeface="Courier New" panose="02070309020205020404" pitchFamily="49" charset="0"/>
              </a:rPr>
              <a:t/>
            </a:r>
            <a:r>
              <a:rPr lang="en-US" sz="2000" kern="0" dirty="0">
                <a:latin typeface="Courier New" panose="02070309020205020404" pitchFamily="49" charset="0"/>
                <a:cs typeface="Courier New" panose="02070309020205020404" pitchFamily="49" charset="0"/>
              </a:rPr>
              <a:t/>
            </a:r>
            <a:endParaRPr lang="en-US" sz="2000" kern="0" dirty="0">
              <a:latin typeface="Courier New" panose="02070309020205020404" pitchFamily="49" charset="0"/>
              <a:cs typeface="Courier New" panose="02070309020205020404" pitchFamily="49" charset="0"/>
            </a:endParaRPr>
          </a:p>
          <a:p>
            <a:pPr marL="287655" indent="-287655">
              <a:spcBef>
                <a:spcPts val="200"/>
              </a:spcBef>
              <a:buClr>
                <a:schemeClr val="accent1"/>
              </a:buClr>
              <a:buSzPct val="75000"/>
              <a:defRPr/>
            </a:pPr>
            <a:r>
              <a:rPr lang="en-US" sz="2000" kern="0" dirty="0">
                <a:latin typeface="Courier New" panose="02070309020205020404" pitchFamily="49" charset="0"/>
                <a:cs typeface="Courier New" panose="02070309020205020404" pitchFamily="49" charset="0"/>
              </a:rPr>
              <a:t>随机</a:t>
            </a:r>
            <a:endParaRPr lang="en-US" sz="2000" kern="0" dirty="0">
              <a:latin typeface="Courier New" panose="02070309020205020404" pitchFamily="49" charset="0"/>
              <a:cs typeface="Courier New" panose="02070309020205020404" pitchFamily="49" charset="0"/>
            </a:endParaRPr>
          </a:p>
          <a:p>
            <a:pPr marL="287655" indent="-287655">
              <a:spcBef>
                <a:spcPts val="200"/>
              </a:spcBef>
              <a:buClr>
                <a:schemeClr val="accent1"/>
              </a:buClr>
              <a:buSzPct val="75000"/>
              <a:defRPr/>
            </a:pPr>
            <a:r>
              <a:rPr lang="en-US" sz="2000" kern="0" dirty="0">
                <a:latin typeface="Courier New" panose="02070309020205020404" pitchFamily="49" charset="0"/>
                <a:cs typeface="Courier New" panose="02070309020205020404" pitchFamily="49" charset="0"/>
              </a:rPr>
              <a:t/>
            </a:r>
            <a:r>
              <a:rPr lang="en-US" sz="2000" kern="0" dirty="0" err="1">
                <a:solidFill>
                  <a:schemeClr val="tx2"/>
                </a:solidFill>
                <a:latin typeface="Courier New" panose="02070309020205020404" pitchFamily="49" charset="0"/>
                <a:cs typeface="Courier New" panose="02070309020205020404" pitchFamily="49" charset="0"/>
              </a:rPr>
              <a:t>异常返回#return</a:t>
            </a:r>
            <a:r>
              <a:rPr lang="en-US" sz="2000" kern="0" dirty="0">
                <a:solidFill>
                  <a:schemeClr val="tx2"/>
                </a:solidFill>
                <a:latin typeface="Courier New" panose="02070309020205020404" pitchFamily="49" charset="0"/>
                <a:cs typeface="Courier New" panose="02070309020205020404" pitchFamily="49" charset="0"/>
              </a:rPr>
              <a:t/>
            </a:r>
            <a:r>
              <a:rPr lang="en-US" sz="2000" kern="0" dirty="0">
                <a:latin typeface="Courier New" panose="02070309020205020404" pitchFamily="49" charset="0"/>
                <a:cs typeface="Courier New" panose="02070309020205020404" pitchFamily="49" charset="0"/>
              </a:rPr>
              <a:t/>
            </a:r>
            <a:endParaRPr lang="en-US" sz="2000" kern="0" dirty="0">
              <a:latin typeface="Courier New" panose="02070309020205020404" pitchFamily="49" charset="0"/>
              <a:cs typeface="Courier New" panose="02070309020205020404" pitchFamily="49" charset="0"/>
            </a:endParaRP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1137C35E-D8E1-4677-9D28-A9BB5F5E211F}" type="slidenum">
              <a:rPr lang="en-AU" altLang="zh-CN"/>
            </a:fld>
            <a:endParaRPr lang="en-AU" altLang="zh-CN"/>
          </a:p>
        </p:txBody>
      </p:sp>
      <p:sp>
        <p:nvSpPr>
          <p:cNvPr id="76803" name="Rectangle 5"/>
          <p:cNvSpPr>
            <a:spLocks noGrp="1" noChangeArrowheads="1"/>
          </p:cNvSpPr>
          <p:nvPr>
            <p:ph type="title"/>
          </p:nvPr>
        </p:nvSpPr>
        <p:spPr/>
        <p:txBody>
          <a:bodyPr/>
          <a:lstStyle/>
          <a:p>
            <a:pPr eaLnBrk="1" hangingPunct="1"/>
            <a:r>
              <a:rPr lang="en-US" smtClean="0"/>
              <a:t>内存层次结构</a:t>
            </a:r>
            <a:endParaRPr lang="en-AU" altLang="zh-CN" smtClean="0">
              <a:ea typeface="宋体" panose="02010600030101010101" pitchFamily="2" charset="-122"/>
            </a:endParaRPr>
          </a:p>
        </p:txBody>
      </p:sp>
      <p:sp>
        <p:nvSpPr>
          <p:cNvPr id="69636" name="Rectangle 6"/>
          <p:cNvSpPr>
            <a:spLocks noGrp="1" noChangeArrowheads="1"/>
          </p:cNvSpPr>
          <p:nvPr>
            <p:ph type="body" idx="1"/>
          </p:nvPr>
        </p:nvSpPr>
        <p:spPr>
          <a:xfrm>
            <a:off x="684213" y="1844675"/>
            <a:ext cx="8270875" cy="4392613"/>
          </a:xfrm>
        </p:spPr>
        <p:txBody>
          <a:bodyPr/>
          <a:lstStyle/>
          <a:p>
            <a:pPr eaLnBrk="1" hangingPunct="1"/>
            <a:r>
              <a:rPr lang="en-US" smtClean="0"/>
              <a:t>在内存层次结构的所有级别中，都适用相同的原则</a:t>
            </a:r>
            <a:endParaRPr lang="en-US" smtClean="0"/>
          </a:p>
          <a:p>
            <a:pPr lvl="1" eaLnBrk="1" hangingPunct="1"/>
            <a:r>
              <a:rPr lang="en-US" smtClean="0"/>
              <a:t>基于缓存的概念</a:t>
            </a:r>
            <a:endParaRPr lang="en-US" smtClean="0"/>
          </a:p>
          <a:p>
            <a:pPr eaLnBrk="1" hangingPunct="1"/>
            <a:r>
              <a:rPr lang="en-US" smtClean="0"/>
              <a:t>在层次结构的每个级别</a:t>
            </a:r>
            <a:endParaRPr lang="en-US" smtClean="0"/>
          </a:p>
          <a:p>
            <a:pPr lvl="1" eaLnBrk="1" hangingPunct="1"/>
            <a:r>
              <a:rPr lang="en-US" smtClean="0"/>
              <a:t>区块放置</a:t>
            </a:r>
            <a:endParaRPr lang="en-US" smtClean="0"/>
          </a:p>
          <a:p>
            <a:pPr lvl="1" eaLnBrk="1" hangingPunct="1"/>
            <a:r>
              <a:rPr lang="en-US" smtClean="0"/>
              <a:t>查找区块</a:t>
            </a:r>
            <a:endParaRPr lang="en-US" smtClean="0"/>
          </a:p>
          <a:p>
            <a:pPr lvl="1" eaLnBrk="1" hangingPunct="1"/>
            <a:r>
              <a:rPr lang="en-US" smtClean="0"/>
              <a:t>漏检时的更换</a:t>
            </a:r>
            <a:endParaRPr lang="en-US" smtClean="0"/>
          </a:p>
          <a:p>
            <a:pPr lvl="1" eaLnBrk="1" hangingPunct="1"/>
            <a:r>
              <a:rPr lang="en-US" smtClean="0"/>
              <a:t>撰写政策</a:t>
            </a:r>
            <a:endParaRPr lang="en-AU" altLang="zh-CN" smtClean="0">
              <a:ea typeface="宋体" panose="02010600030101010101" pitchFamily="2" charset="-122"/>
            </a:endParaRPr>
          </a:p>
        </p:txBody>
      </p:sp>
      <p:sp>
        <p:nvSpPr>
          <p:cNvPr id="76805" name="Text Box 4"/>
          <p:cNvSpPr txBox="1">
            <a:spLocks noChangeArrowheads="1"/>
          </p:cNvSpPr>
          <p:nvPr/>
        </p:nvSpPr>
        <p:spPr bwMode="auto">
          <a:xfrm rot="5400000">
            <a:off x="6220619" y="2556669"/>
            <a:ext cx="54800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第5.5节内存层次结构的通用框架</a:t>
            </a:r>
            <a:endParaRPr lang="en-US">
              <a:solidFill>
                <a:schemeClr val="folHlink"/>
              </a:solidFill>
            </a:endParaRPr>
          </a:p>
        </p:txBody>
      </p:sp>
      <p:sp>
        <p:nvSpPr>
          <p:cNvPr id="76806" name="Text Box 7"/>
          <p:cNvSpPr txBox="1">
            <a:spLocks noChangeArrowheads="1"/>
          </p:cNvSpPr>
          <p:nvPr/>
        </p:nvSpPr>
        <p:spPr bwMode="auto">
          <a:xfrm>
            <a:off x="684213" y="1258888"/>
            <a:ext cx="2825750" cy="45720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2400" b="1">
                <a:solidFill>
                  <a:schemeClr val="folHlink"/>
                </a:solidFill>
                <a:latin typeface="Arial Black" panose="020B0A04020102020204" pitchFamily="34" charset="0"/>
              </a:rPr>
              <a:t>全局</a:t>
            </a:r>
            <a:endParaRPr lang="en-US" sz="2400" b="1">
              <a:solidFill>
                <a:schemeClr val="folHlink"/>
              </a:solidFill>
              <a:latin typeface="Arial Black" panose="020B0A040201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63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9636">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9636">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9636">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963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p:txBody>
          <a:bodyPr/>
          <a:lstStyle/>
          <a:p>
            <a:r>
              <a:rPr lang="en-US" sz="3600" smtClean="0"/>
              <a:t>内存层次结构的特性</a:t>
            </a:r>
            <a:endParaRPr lang="en-US" sz="3600" smtClean="0"/>
          </a:p>
        </p:txBody>
      </p:sp>
      <p:sp>
        <p:nvSpPr>
          <p:cNvPr id="6" name="Content Placeholder 5"/>
          <p:cNvSpPr>
            <a:spLocks noGrp="1"/>
          </p:cNvSpPr>
          <p:nvPr>
            <p:ph idx="1"/>
          </p:nvPr>
        </p:nvSpPr>
        <p:spPr>
          <a:xfrm>
            <a:off x="684213" y="3571875"/>
            <a:ext cx="8270875" cy="2665413"/>
          </a:xfrm>
        </p:spPr>
        <p:txBody>
          <a:bodyPr/>
          <a:lstStyle/>
          <a:p>
            <a:r>
              <a:rPr lang="en-US" sz="2800" smtClean="0">
                <a:solidFill>
                  <a:srgbClr val="FF0000"/>
                </a:solidFill>
              </a:rPr>
              <a:t>关于内存层次结构的四个问题</a:t>
            </a:r>
            <a:endParaRPr lang="en-US" sz="2800" smtClean="0">
              <a:solidFill>
                <a:srgbClr val="FF0000"/>
              </a:solidFill>
            </a:endParaRPr>
          </a:p>
          <a:p>
            <a:pPr lvl="1"/>
            <a:r>
              <a:rPr lang="en-US" sz="2400" smtClean="0"/>
              <a:t>问题1：在上层可以将模块放置在哪里？</a:t>
            </a:r>
            <a:endParaRPr lang="en-US" sz="2400" smtClean="0"/>
          </a:p>
          <a:p>
            <a:pPr lvl="1"/>
            <a:r>
              <a:rPr lang="en-US" sz="2400" smtClean="0"/>
              <a:t>问题2：如果一个区块位于上层，如何找到它？</a:t>
            </a:r>
            <a:endParaRPr lang="en-US" sz="2400" smtClean="0"/>
          </a:p>
          <a:p>
            <a:pPr lvl="1"/>
            <a:r>
              <a:rPr lang="en-US" sz="2400" smtClean="0"/>
              <a:t>问题3：在发生未命中时，应该替换哪个块？</a:t>
            </a:r>
            <a:endParaRPr lang="en-US" sz="2400" smtClean="0"/>
          </a:p>
          <a:p>
            <a:pPr lvl="1"/>
            <a:r>
              <a:rPr lang="en-US" sz="2400" smtClean="0"/>
              <a:t>问题4：写入时会发生什么？</a:t>
            </a:r>
            <a:endParaRPr lang="en-US" sz="2400" i="1" smtClean="0">
              <a:solidFill>
                <a:schemeClr val="hlink"/>
              </a:solidFill>
            </a:endParaRPr>
          </a:p>
        </p:txBody>
      </p:sp>
      <p:sp>
        <p:nvSpPr>
          <p:cNvPr id="7782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932D824C-133F-49D6-B318-B122BCE7CCF9}" type="slidenum">
              <a:rPr lang="en-AU" altLang="zh-CN"/>
            </a:fld>
            <a:endParaRPr lang="en-AU" altLang="zh-CN"/>
          </a:p>
        </p:txBody>
      </p:sp>
      <p:pic>
        <p:nvPicPr>
          <p:cNvPr id="77829" name="Picture 4" descr="f05-29-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84213" y="1285875"/>
            <a:ext cx="8031162" cy="200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77D0A9DE-32F4-4E5E-91AC-77AB2CC27680}" type="slidenum">
              <a:rPr lang="en-AU" altLang="zh-CN"/>
            </a:fld>
            <a:endParaRPr lang="en-AU" altLang="zh-CN"/>
          </a:p>
        </p:txBody>
      </p:sp>
      <p:sp>
        <p:nvSpPr>
          <p:cNvPr id="78851" name="Rectangle 4"/>
          <p:cNvSpPr>
            <a:spLocks noGrp="1" noChangeArrowheads="1"/>
          </p:cNvSpPr>
          <p:nvPr>
            <p:ph type="title"/>
          </p:nvPr>
        </p:nvSpPr>
        <p:spPr/>
        <p:txBody>
          <a:bodyPr/>
          <a:lstStyle/>
          <a:p>
            <a:pPr eaLnBrk="1" hangingPunct="1"/>
            <a:r>
              <a:rPr lang="en-US" smtClean="0"/>
              <a:t>问题1.模块放置？</a:t>
            </a:r>
            <a:endParaRPr lang="en-AU" altLang="zh-CN" smtClean="0">
              <a:ea typeface="宋体" panose="02010600030101010101" pitchFamily="2" charset="-122"/>
            </a:endParaRPr>
          </a:p>
        </p:txBody>
      </p:sp>
      <p:sp>
        <p:nvSpPr>
          <p:cNvPr id="78852" name="Rectangle 5"/>
          <p:cNvSpPr>
            <a:spLocks noGrp="1" noChangeArrowheads="1"/>
          </p:cNvSpPr>
          <p:nvPr>
            <p:ph type="body" idx="1"/>
          </p:nvPr>
        </p:nvSpPr>
        <p:spPr>
          <a:xfrm>
            <a:off x="500063" y="1125538"/>
            <a:ext cx="8455025" cy="5111750"/>
          </a:xfrm>
        </p:spPr>
        <p:txBody>
          <a:bodyPr/>
          <a:lstStyle/>
          <a:p>
            <a:pPr eaLnBrk="1" hangingPunct="1"/>
            <a:r>
              <a:rPr lang="en-US" smtClean="0"/>
              <a:t>由关联性决定</a:t>
            </a:r>
            <a:endParaRPr lang="en-US" smtClean="0"/>
          </a:p>
          <a:p>
            <a:pPr lvl="1" eaLnBrk="1" hangingPunct="1"/>
            <a:r>
              <a:rPr lang="en-US" sz="2400" smtClean="0"/>
              <a:t>直接映射（单向关联）</a:t>
            </a:r>
            <a:br>
              <a:rPr lang="en-US" sz="2400" smtClean="0"/>
            </a:br>
            <a:r>
              <a:rPr lang="en-US" sz="2400" smtClean="0"/>
              <a:t/>
            </a:r>
            <a:endParaRPr lang="en-US" sz="2400" smtClean="0"/>
          </a:p>
          <a:p>
            <a:pPr lvl="2" eaLnBrk="1" hangingPunct="1"/>
            <a:r>
              <a:rPr lang="en-US" sz="2000" smtClean="0"/>
              <a:t>一个放置选项</a:t>
            </a:r>
            <a:endParaRPr lang="en-US" sz="2000" smtClean="0"/>
          </a:p>
          <a:p>
            <a:pPr lvl="1" eaLnBrk="1" hangingPunct="1"/>
            <a:r>
              <a:rPr lang="en-US" sz="2400" smtClean="0"/>
              <a:t>N路集合关联</a:t>
            </a:r>
            <a:endParaRPr lang="en-US" sz="2400" smtClean="0"/>
          </a:p>
          <a:p>
            <a:pPr lvl="2" eaLnBrk="1" hangingPunct="1"/>
            <a:r>
              <a:rPr lang="en-US" sz="2000" smtClean="0"/>
              <a:t>集合中的n个选择</a:t>
            </a:r>
            <a:endParaRPr lang="en-US" sz="2000" smtClean="0"/>
          </a:p>
          <a:p>
            <a:pPr lvl="1" eaLnBrk="1" hangingPunct="1"/>
            <a:r>
              <a:rPr lang="en-US" sz="2400" smtClean="0"/>
              <a:t>完全关联</a:t>
            </a:r>
            <a:endParaRPr lang="en-US" sz="2400" smtClean="0"/>
          </a:p>
          <a:p>
            <a:pPr lvl="2" eaLnBrk="1" hangingPunct="1"/>
            <a:r>
              <a:rPr lang="en-US" sz="2000" smtClean="0"/>
              <a:t>任何位置</a:t>
            </a:r>
            <a:endParaRPr lang="en-US" sz="2000" smtClean="0"/>
          </a:p>
          <a:p>
            <a:pPr lvl="4" eaLnBrk="1" hangingPunct="1"/>
            <a:endParaRPr lang="en-US" sz="800" smtClean="0"/>
          </a:p>
          <a:p>
            <a:pPr eaLnBrk="1" hangingPunct="1"/>
            <a:r>
              <a:rPr lang="en-US" smtClean="0"/>
              <a:t>更高的结合性可降低漏检率</a:t>
            </a:r>
            <a:endParaRPr lang="en-US" smtClean="0"/>
          </a:p>
          <a:p>
            <a:pPr lvl="1" eaLnBrk="1" hangingPunct="1"/>
            <a:r>
              <a:rPr lang="en-US" smtClean="0"/>
              <a:t>增加了复杂性、成本和访问时间</a:t>
            </a:r>
            <a:endParaRPr lang="en-AU" altLang="zh-CN" smtClean="0">
              <a:ea typeface="宋体" panose="02010600030101010101" pitchFamily="2" charset="-122"/>
            </a:endParaRPr>
          </a:p>
        </p:txBody>
      </p:sp>
      <p:pic>
        <p:nvPicPr>
          <p:cNvPr id="5" name="Picture 4" descr="f05-30-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65675" y="1714500"/>
            <a:ext cx="4306888"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885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885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885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8852">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885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8852">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8852">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885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8852">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492345A6-DF6E-407C-BD39-61DFF983A31C}" type="slidenum">
              <a:rPr lang="en-AU" altLang="zh-CN"/>
            </a:fld>
            <a:endParaRPr lang="en-AU" altLang="zh-CN"/>
          </a:p>
        </p:txBody>
      </p:sp>
      <p:sp>
        <p:nvSpPr>
          <p:cNvPr id="79875" name="Rectangle 29"/>
          <p:cNvSpPr>
            <a:spLocks noGrp="1" noChangeArrowheads="1"/>
          </p:cNvSpPr>
          <p:nvPr>
            <p:ph type="title"/>
          </p:nvPr>
        </p:nvSpPr>
        <p:spPr/>
        <p:txBody>
          <a:bodyPr/>
          <a:lstStyle/>
          <a:p>
            <a:pPr eaLnBrk="1" hangingPunct="1"/>
            <a:r>
              <a:rPr lang="en-US" smtClean="0"/>
              <a:t>问题2：是否找到区块？</a:t>
            </a:r>
            <a:endParaRPr lang="en-AU" altLang="zh-CN" smtClean="0">
              <a:ea typeface="宋体" panose="02010600030101010101" pitchFamily="2" charset="-122"/>
            </a:endParaRPr>
          </a:p>
        </p:txBody>
      </p:sp>
      <p:sp>
        <p:nvSpPr>
          <p:cNvPr id="79876" name="Rectangle 30"/>
          <p:cNvSpPr>
            <a:spLocks noGrp="1" noChangeArrowheads="1"/>
          </p:cNvSpPr>
          <p:nvPr>
            <p:ph type="body" idx="1"/>
          </p:nvPr>
        </p:nvSpPr>
        <p:spPr>
          <a:xfrm>
            <a:off x="684213" y="3571875"/>
            <a:ext cx="8270875" cy="2665413"/>
          </a:xfrm>
        </p:spPr>
        <p:txBody>
          <a:bodyPr/>
          <a:lstStyle/>
          <a:p>
            <a:pPr eaLnBrk="1" hangingPunct="1">
              <a:lnSpc>
                <a:spcPct val="90000"/>
              </a:lnSpc>
            </a:pPr>
            <a:r>
              <a:rPr lang="en-US" sz="2400" smtClean="0"/>
              <a:t>硬件缓存</a:t>
            </a:r>
            <a:endParaRPr lang="en-US" sz="2400" smtClean="0"/>
          </a:p>
          <a:p>
            <a:pPr lvl="1" eaLnBrk="1" hangingPunct="1">
              <a:lnSpc>
                <a:spcPct val="90000"/>
              </a:lnSpc>
            </a:pPr>
            <a:r>
              <a:rPr lang="en-US" sz="2000" smtClean="0"/>
              <a:t>减少比较以降低成本</a:t>
            </a:r>
            <a:endParaRPr lang="en-US" sz="2000" smtClean="0"/>
          </a:p>
          <a:p>
            <a:pPr lvl="1" eaLnBrk="1" hangingPunct="1">
              <a:lnSpc>
                <a:spcPct val="90000"/>
              </a:lnSpc>
            </a:pPr>
            <a:r>
              <a:rPr lang="en-US" sz="2000" smtClean="0"/>
              <a:t>通常采用集合式映射，或（较少使用）直接映射</a:t>
            </a:r>
            <a:r>
              <a:rPr lang="en-US" sz="2000" smtClean="0">
                <a:solidFill>
                  <a:srgbClr val="FF0000"/>
                </a:solidFill>
              </a:rPr>
              <a:t/>
            </a:r>
            <a:r>
              <a:rPr lang="en-US" sz="2000" smtClean="0"/>
              <a:t/>
            </a:r>
            <a:r>
              <a:rPr lang="en-US" sz="2000" smtClean="0">
                <a:solidFill>
                  <a:srgbClr val="FF0000"/>
                </a:solidFill>
              </a:rPr>
              <a:t/>
            </a:r>
            <a:endParaRPr lang="en-US" sz="2000" smtClean="0">
              <a:solidFill>
                <a:srgbClr val="FF0000"/>
              </a:solidFill>
            </a:endParaRPr>
          </a:p>
          <a:p>
            <a:pPr eaLnBrk="1" hangingPunct="1">
              <a:lnSpc>
                <a:spcPct val="90000"/>
              </a:lnSpc>
            </a:pPr>
            <a:r>
              <a:rPr lang="en-US" sz="2400" smtClean="0"/>
              <a:t>虚拟内存系统（带页表）</a:t>
            </a:r>
            <a:endParaRPr lang="en-US" sz="2400" smtClean="0"/>
          </a:p>
          <a:p>
            <a:pPr lvl="1" eaLnBrk="1" hangingPunct="1">
              <a:lnSpc>
                <a:spcPct val="90000"/>
              </a:lnSpc>
            </a:pPr>
            <a:r>
              <a:rPr lang="en-US" sz="2000" smtClean="0"/>
              <a:t>几乎总是完全相关联的，因为丢失是非常昂贵的</a:t>
            </a:r>
            <a:r>
              <a:rPr lang="en-US" sz="2000" smtClean="0">
                <a:solidFill>
                  <a:srgbClr val="FF0000"/>
                </a:solidFill>
              </a:rPr>
              <a:t/>
            </a:r>
            <a:r>
              <a:rPr lang="en-US" sz="2000" smtClean="0"/>
              <a:t/>
            </a:r>
            <a:endParaRPr lang="en-US" sz="2000" smtClean="0"/>
          </a:p>
          <a:p>
            <a:pPr lvl="1" eaLnBrk="1" hangingPunct="1">
              <a:lnSpc>
                <a:spcPct val="90000"/>
              </a:lnSpc>
            </a:pPr>
            <a:r>
              <a:rPr lang="en-US" sz="2000" smtClean="0"/>
              <a:t>软件可以使用复杂的替换方案来进一步降低漏失率</a:t>
            </a:r>
            <a:endParaRPr lang="en-AU" altLang="zh-CN" sz="2000" smtClean="0">
              <a:ea typeface="宋体" panose="02010600030101010101" pitchFamily="2" charset="-122"/>
            </a:endParaRPr>
          </a:p>
        </p:txBody>
      </p:sp>
      <p:graphicFrame>
        <p:nvGraphicFramePr>
          <p:cNvPr id="355332" name="Group 4"/>
          <p:cNvGraphicFramePr>
            <a:graphicFrameLocks noGrp="1"/>
          </p:cNvGraphicFramePr>
          <p:nvPr/>
        </p:nvGraphicFramePr>
        <p:xfrm>
          <a:off x="793750" y="1357313"/>
          <a:ext cx="8064500" cy="1891515"/>
        </p:xfrm>
        <a:graphic>
          <a:graphicData uri="http://schemas.openxmlformats.org/drawingml/2006/table">
            <a:tbl>
              <a:tblPr/>
              <a:tblGrid>
                <a:gridCol w="2689225"/>
                <a:gridCol w="3040063"/>
                <a:gridCol w="2335212"/>
              </a:tblGrid>
              <a:tr h="39687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1" i="0" u="none" strike="noStrike" cap="none" normalizeH="0" baseline="0" smtClean="0">
                          <a:ln>
                            <a:noFill/>
                          </a:ln>
                          <a:solidFill>
                            <a:schemeClr val="tx1"/>
                          </a:solidFill>
                          <a:effectLst/>
                          <a:latin typeface="Arial" panose="020B0604020202020204" pitchFamily="34" charset="0"/>
                        </a:rPr>
                        <a:t>结合性</a:t>
                      </a:r>
                      <a:endParaRPr kumimoji="0" lang="en-AU" altLang="zh-CN" sz="20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1" i="0" u="none" strike="noStrike" cap="none" normalizeH="0" baseline="0" smtClean="0">
                          <a:ln>
                            <a:noFill/>
                          </a:ln>
                          <a:solidFill>
                            <a:schemeClr val="tx1"/>
                          </a:solidFill>
                          <a:effectLst/>
                          <a:latin typeface="Arial" panose="020B0604020202020204" pitchFamily="34" charset="0"/>
                        </a:rPr>
                        <a:t>定位方式</a:t>
                      </a:r>
                      <a:endParaRPr kumimoji="0" lang="en-AU" altLang="zh-CN" sz="20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1" i="0" u="none" strike="noStrike" cap="none" normalizeH="0" baseline="0" smtClean="0">
                          <a:ln>
                            <a:noFill/>
                          </a:ln>
                          <a:solidFill>
                            <a:schemeClr val="tx1"/>
                          </a:solidFill>
                          <a:effectLst/>
                          <a:latin typeface="Arial" panose="020B0604020202020204" pitchFamily="34" charset="0"/>
                        </a:rPr>
                        <a:t>标签比较</a:t>
                      </a:r>
                      <a:endParaRPr kumimoji="0" lang="en-AU" altLang="zh-CN" sz="20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solidFill>
                      <a:schemeClr val="accent1"/>
                    </a:solidFill>
                  </a:tcPr>
                </a:tc>
              </a:tr>
              <a:tr h="39687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直接映射</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索引</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1</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008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N路集合关联</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设置索引，然后搜索该集合中的条目</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n</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9687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完全关联</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搜索所有条目</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#条目</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45" marB="4564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87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987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987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987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987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987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7D1FB5AC-9D4F-449B-92F7-0EFDE22943CE}" type="slidenum">
              <a:rPr lang="en-AU" altLang="zh-CN"/>
            </a:fld>
            <a:endParaRPr lang="en-AU" altLang="zh-CN"/>
          </a:p>
        </p:txBody>
      </p:sp>
      <p:sp>
        <p:nvSpPr>
          <p:cNvPr id="80899" name="Rectangle 4"/>
          <p:cNvSpPr>
            <a:spLocks noGrp="1" noChangeArrowheads="1"/>
          </p:cNvSpPr>
          <p:nvPr>
            <p:ph type="title"/>
          </p:nvPr>
        </p:nvSpPr>
        <p:spPr/>
        <p:txBody>
          <a:bodyPr/>
          <a:lstStyle/>
          <a:p>
            <a:pPr eaLnBrk="1" hangingPunct="1"/>
            <a:r>
              <a:rPr lang="en-US" smtClean="0"/>
              <a:t>问题3.是否需要更换小姐？</a:t>
            </a:r>
            <a:endParaRPr lang="en-AU" altLang="zh-CN" smtClean="0">
              <a:ea typeface="宋体" panose="02010600030101010101" pitchFamily="2" charset="-122"/>
            </a:endParaRPr>
          </a:p>
        </p:txBody>
      </p:sp>
      <p:sp>
        <p:nvSpPr>
          <p:cNvPr id="80900" name="Rectangle 5"/>
          <p:cNvSpPr>
            <a:spLocks noGrp="1" noChangeArrowheads="1"/>
          </p:cNvSpPr>
          <p:nvPr>
            <p:ph type="body" idx="1"/>
          </p:nvPr>
        </p:nvSpPr>
        <p:spPr/>
        <p:txBody>
          <a:bodyPr/>
          <a:lstStyle/>
          <a:p>
            <a:pPr eaLnBrk="1" hangingPunct="1"/>
            <a:r>
              <a:rPr lang="en-US" smtClean="0"/>
              <a:t>选择替换失误的入口</a:t>
            </a:r>
            <a:endParaRPr lang="en-US" smtClean="0"/>
          </a:p>
          <a:p>
            <a:pPr lvl="1" eaLnBrk="1" hangingPunct="1"/>
            <a:r>
              <a:rPr lang="en-US" smtClean="0"/>
              <a:t>最近最少使用（LRU）</a:t>
            </a:r>
            <a:endParaRPr lang="en-US" smtClean="0"/>
          </a:p>
          <a:p>
            <a:pPr lvl="2" eaLnBrk="1" hangingPunct="1"/>
            <a:r>
              <a:rPr lang="en-US" smtClean="0"/>
              <a:t>用于高关联性的复杂且昂贵的硬件</a:t>
            </a:r>
            <a:endParaRPr lang="en-US" smtClean="0"/>
          </a:p>
          <a:p>
            <a:pPr lvl="1" eaLnBrk="1" hangingPunct="1"/>
            <a:r>
              <a:rPr lang="en-US" smtClean="0"/>
              <a:t>随机的</a:t>
            </a:r>
            <a:endParaRPr lang="en-US" smtClean="0"/>
          </a:p>
          <a:p>
            <a:pPr lvl="2" eaLnBrk="1" hangingPunct="1"/>
            <a:r>
              <a:rPr lang="en-US" smtClean="0"/>
              <a:t>靠近LRU，更容易实现</a:t>
            </a:r>
            <a:endParaRPr lang="en-US" smtClean="0"/>
          </a:p>
          <a:p>
            <a:pPr eaLnBrk="1" hangingPunct="1"/>
            <a:r>
              <a:rPr lang="en-US" smtClean="0"/>
              <a:t>虚拟内存</a:t>
            </a:r>
            <a:endParaRPr lang="en-US" smtClean="0"/>
          </a:p>
          <a:p>
            <a:pPr lvl="1" eaLnBrk="1" hangingPunct="1"/>
            <a:r>
              <a:rPr lang="en-US" smtClean="0"/>
              <a:t>带有硬件支持的LRU近似</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0900">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0900">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0900">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090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0900">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090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28872DEE-4355-4DA1-97EA-6987A9B340B8}" type="slidenum">
              <a:rPr lang="en-AU" altLang="zh-CN"/>
            </a:fld>
            <a:endParaRPr lang="en-AU" altLang="zh-CN"/>
          </a:p>
        </p:txBody>
      </p:sp>
      <p:sp>
        <p:nvSpPr>
          <p:cNvPr id="81923" name="Rectangle 4"/>
          <p:cNvSpPr>
            <a:spLocks noGrp="1" noChangeArrowheads="1"/>
          </p:cNvSpPr>
          <p:nvPr>
            <p:ph type="title"/>
          </p:nvPr>
        </p:nvSpPr>
        <p:spPr/>
        <p:txBody>
          <a:bodyPr/>
          <a:lstStyle/>
          <a:p>
            <a:pPr eaLnBrk="1" hangingPunct="1"/>
            <a:r>
              <a:rPr lang="en-US" smtClean="0"/>
              <a:t>问题4.是否需要制定政策？</a:t>
            </a:r>
            <a:endParaRPr lang="en-AU" altLang="zh-CN" smtClean="0">
              <a:ea typeface="宋体" panose="02010600030101010101" pitchFamily="2" charset="-122"/>
            </a:endParaRPr>
          </a:p>
        </p:txBody>
      </p:sp>
      <p:sp>
        <p:nvSpPr>
          <p:cNvPr id="81924" name="Rectangle 5"/>
          <p:cNvSpPr>
            <a:spLocks noGrp="1" noChangeArrowheads="1"/>
          </p:cNvSpPr>
          <p:nvPr>
            <p:ph type="body" idx="1"/>
          </p:nvPr>
        </p:nvSpPr>
        <p:spPr/>
        <p:txBody>
          <a:bodyPr/>
          <a:lstStyle/>
          <a:p>
            <a:pPr eaLnBrk="1" hangingPunct="1">
              <a:lnSpc>
                <a:spcPct val="80000"/>
              </a:lnSpc>
            </a:pPr>
            <a:r>
              <a:rPr lang="en-US" smtClean="0">
                <a:solidFill>
                  <a:srgbClr val="FF0000"/>
                </a:solidFill>
              </a:rPr>
              <a:t>写入</a:t>
            </a:r>
            <a:endParaRPr lang="en-US" smtClean="0">
              <a:solidFill>
                <a:srgbClr val="FF0000"/>
              </a:solidFill>
            </a:endParaRPr>
          </a:p>
          <a:p>
            <a:pPr lvl="1" eaLnBrk="1" hangingPunct="1">
              <a:lnSpc>
                <a:spcPct val="80000"/>
              </a:lnSpc>
            </a:pPr>
            <a:r>
              <a:rPr lang="en-US" smtClean="0"/>
              <a:t>更新上层和下层</a:t>
            </a:r>
            <a:endParaRPr lang="en-US" smtClean="0"/>
          </a:p>
          <a:p>
            <a:pPr lvl="1" eaLnBrk="1" hangingPunct="1">
              <a:lnSpc>
                <a:spcPct val="80000"/>
              </a:lnSpc>
            </a:pPr>
            <a:r>
              <a:rPr lang="en-US" smtClean="0"/>
              <a:t>简化了替换，但可能需要写入缓冲区</a:t>
            </a:r>
            <a:endParaRPr lang="en-US" smtClean="0"/>
          </a:p>
          <a:p>
            <a:pPr eaLnBrk="1" hangingPunct="1">
              <a:lnSpc>
                <a:spcPct val="80000"/>
              </a:lnSpc>
            </a:pPr>
            <a:r>
              <a:rPr lang="en-US" smtClean="0">
                <a:solidFill>
                  <a:srgbClr val="FF0000"/>
                </a:solidFill>
              </a:rPr>
              <a:t>回写</a:t>
            </a:r>
            <a:endParaRPr lang="en-US" smtClean="0">
              <a:solidFill>
                <a:srgbClr val="FF0000"/>
              </a:solidFill>
            </a:endParaRPr>
          </a:p>
          <a:p>
            <a:pPr lvl="1" eaLnBrk="1" hangingPunct="1">
              <a:lnSpc>
                <a:spcPct val="80000"/>
              </a:lnSpc>
            </a:pPr>
            <a:r>
              <a:rPr lang="en-US" smtClean="0"/>
              <a:t>仅更新上层</a:t>
            </a:r>
            <a:endParaRPr lang="en-US" smtClean="0"/>
          </a:p>
          <a:p>
            <a:pPr lvl="1" eaLnBrk="1" hangingPunct="1">
              <a:lnSpc>
                <a:spcPct val="80000"/>
              </a:lnSpc>
            </a:pPr>
            <a:r>
              <a:rPr lang="en-US" smtClean="0"/>
              <a:t>当块被替换时，更新较低级别</a:t>
            </a:r>
            <a:endParaRPr lang="en-US" smtClean="0"/>
          </a:p>
          <a:p>
            <a:pPr lvl="1" eaLnBrk="1" hangingPunct="1">
              <a:lnSpc>
                <a:spcPct val="80000"/>
              </a:lnSpc>
            </a:pPr>
            <a:r>
              <a:rPr lang="en-US" smtClean="0"/>
              <a:t>需要保留更多的州</a:t>
            </a:r>
            <a:endParaRPr lang="en-US" smtClean="0"/>
          </a:p>
          <a:p>
            <a:pPr lvl="4" eaLnBrk="1" hangingPunct="1">
              <a:lnSpc>
                <a:spcPct val="80000"/>
              </a:lnSpc>
            </a:pPr>
            <a:endParaRPr lang="en-US" smtClean="0"/>
          </a:p>
          <a:p>
            <a:pPr eaLnBrk="1" hangingPunct="1">
              <a:lnSpc>
                <a:spcPct val="80000"/>
              </a:lnSpc>
            </a:pPr>
            <a:r>
              <a:rPr lang="en-US" smtClean="0"/>
              <a:t>虚拟内存</a:t>
            </a:r>
            <a:endParaRPr lang="en-US" smtClean="0"/>
          </a:p>
          <a:p>
            <a:pPr lvl="1" eaLnBrk="1" hangingPunct="1">
              <a:lnSpc>
                <a:spcPct val="80000"/>
              </a:lnSpc>
            </a:pPr>
            <a:r>
              <a:rPr lang="en-US" smtClean="0"/>
              <a:t>由于磁盘写入延迟，因此只有回写是可行的</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2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192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192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92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192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192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1924">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1924">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192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itle 1"/>
          <p:cNvSpPr>
            <a:spLocks noGrp="1"/>
          </p:cNvSpPr>
          <p:nvPr>
            <p:ph type="title"/>
          </p:nvPr>
        </p:nvSpPr>
        <p:spPr/>
        <p:txBody>
          <a:bodyPr/>
          <a:lstStyle/>
          <a:p>
            <a:r>
              <a:rPr lang="en-US" smtClean="0"/>
              <a:t>缓存未命中来源</a:t>
            </a:r>
            <a:endParaRPr lang="en-US" smtClean="0"/>
          </a:p>
        </p:txBody>
      </p:sp>
      <p:sp>
        <p:nvSpPr>
          <p:cNvPr id="3" name="Content Placeholder 2"/>
          <p:cNvSpPr>
            <a:spLocks noGrp="1"/>
          </p:cNvSpPr>
          <p:nvPr>
            <p:ph idx="1"/>
          </p:nvPr>
        </p:nvSpPr>
        <p:spPr>
          <a:xfrm>
            <a:off x="500063" y="1125538"/>
            <a:ext cx="8643937" cy="5111750"/>
          </a:xfrm>
        </p:spPr>
        <p:txBody>
          <a:bodyPr/>
          <a:lstStyle/>
          <a:p>
            <a:r>
              <a:rPr lang="en-US" sz="2200" smtClean="0">
                <a:solidFill>
                  <a:srgbClr val="FF0000"/>
                </a:solidFill>
              </a:rPr>
              <a:t>强制（冷启动或过程迁移，首次参考）：</a:t>
            </a:r>
            <a:r>
              <a:rPr lang="en-US" sz="2200" smtClean="0"/>
              <a:t/>
            </a:r>
            <a:endParaRPr lang="en-US" sz="2200" smtClean="0"/>
          </a:p>
          <a:p>
            <a:pPr lvl="1"/>
            <a:r>
              <a:rPr lang="en-US" sz="2000" smtClean="0"/>
              <a:t>首次访问一个块，这是“冷”事实，对此你无能为力。如果要运行“数百万”条指令，强制性未命中就显得微不足道了</a:t>
            </a:r>
            <a:endParaRPr lang="en-US" sz="2000" smtClean="0"/>
          </a:p>
          <a:p>
            <a:pPr lvl="1"/>
            <a:r>
              <a:rPr lang="en-US" sz="2000" smtClean="0">
                <a:solidFill>
                  <a:schemeClr val="tx2"/>
                </a:solidFill>
              </a:rPr>
              <a:t>解决方案：增加块大小（增加未命中惩罚；非常大的块可能会增加未命中率）</a:t>
            </a:r>
            <a:r>
              <a:rPr lang="en-US" sz="2000" smtClean="0"/>
              <a:t/>
            </a:r>
            <a:endParaRPr lang="en-US" sz="2000" smtClean="0"/>
          </a:p>
          <a:p>
            <a:r>
              <a:rPr lang="en-US" sz="2200" smtClean="0">
                <a:solidFill>
                  <a:srgbClr val="FF0000"/>
                </a:solidFill>
              </a:rPr>
              <a:t>容量：</a:t>
            </a:r>
            <a:r>
              <a:rPr lang="en-US" sz="2200" smtClean="0"/>
              <a:t/>
            </a:r>
            <a:endParaRPr lang="en-US" sz="2200" smtClean="0"/>
          </a:p>
          <a:p>
            <a:pPr lvl="1"/>
            <a:r>
              <a:rPr lang="en-US" sz="2000" smtClean="0"/>
              <a:t>缓存不能包含程序访问的所有块</a:t>
            </a:r>
            <a:endParaRPr lang="en-US" sz="2000" smtClean="0"/>
          </a:p>
          <a:p>
            <a:pPr lvl="1"/>
            <a:r>
              <a:rPr lang="en-US" sz="2000" smtClean="0">
                <a:solidFill>
                  <a:schemeClr val="tx2"/>
                </a:solidFill>
              </a:rPr>
              <a:t>解决方案：增加缓存大小（可能会增加访问时间）</a:t>
            </a:r>
            <a:r>
              <a:rPr lang="en-US" sz="2000" smtClean="0"/>
              <a:t/>
            </a:r>
            <a:endParaRPr lang="en-US" sz="2000" smtClean="0"/>
          </a:p>
          <a:p>
            <a:r>
              <a:rPr lang="en-US" sz="2200" smtClean="0">
                <a:solidFill>
                  <a:srgbClr val="FF0000"/>
                </a:solidFill>
              </a:rPr>
              <a:t>冲突（碰撞）：</a:t>
            </a:r>
            <a:r>
              <a:rPr lang="en-US" sz="2200" smtClean="0">
                <a:solidFill>
                  <a:schemeClr val="accent1"/>
                </a:solidFill>
              </a:rPr>
              <a:t/>
            </a:r>
            <a:r>
              <a:rPr lang="en-US" sz="2200" smtClean="0"/>
              <a:t/>
            </a:r>
            <a:endParaRPr lang="en-US" sz="2200" smtClean="0"/>
          </a:p>
          <a:p>
            <a:pPr lvl="1"/>
            <a:r>
              <a:rPr lang="en-US" sz="2000" smtClean="0"/>
              <a:t>多个内存位置映射到同一缓存位置</a:t>
            </a:r>
            <a:endParaRPr lang="en-US" sz="2000" smtClean="0"/>
          </a:p>
          <a:p>
            <a:pPr lvl="1"/>
            <a:r>
              <a:rPr lang="en-US" sz="2000" smtClean="0">
                <a:solidFill>
                  <a:schemeClr val="tx2"/>
                </a:solidFill>
              </a:rPr>
              <a:t>解决方案1：增加缓存大小（可能会增加访问时间）</a:t>
            </a:r>
            <a:r>
              <a:rPr lang="en-US" sz="2000" smtClean="0"/>
              <a:t/>
            </a:r>
            <a:endParaRPr lang="en-US" sz="2000" smtClean="0"/>
          </a:p>
          <a:p>
            <a:pPr lvl="1"/>
            <a:r>
              <a:rPr lang="en-US" sz="2000" smtClean="0">
                <a:solidFill>
                  <a:schemeClr val="tx2"/>
                </a:solidFill>
              </a:rPr>
              <a:t>解决方案2：增加关联性（可能会增加访问时间）</a:t>
            </a:r>
            <a:r>
              <a:rPr lang="en-US" sz="2000" smtClean="0"/>
              <a:t/>
            </a:r>
            <a:endParaRPr lang="en-US" sz="2000" smtClean="0"/>
          </a:p>
        </p:txBody>
      </p:sp>
      <p:sp>
        <p:nvSpPr>
          <p:cNvPr id="8294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51992BFC-7F9B-435E-9829-92AEC696AC8A}" type="slidenum">
              <a:rPr lang="en-AU" altLang="zh-CN"/>
            </a:fld>
            <a:endParaRPr lang="en-AU"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p:cNvSpPr>
            <a:spLocks noGrp="1"/>
          </p:cNvSpPr>
          <p:nvPr>
            <p:ph type="title"/>
          </p:nvPr>
        </p:nvSpPr>
        <p:spPr/>
        <p:txBody>
          <a:bodyPr/>
          <a:lstStyle/>
          <a:p>
            <a:r>
              <a:rPr lang="en-US" smtClean="0"/>
              <a:t>缓存未命中来源</a:t>
            </a:r>
            <a:endParaRPr lang="en-US" smtClean="0"/>
          </a:p>
        </p:txBody>
      </p:sp>
      <p:sp>
        <p:nvSpPr>
          <p:cNvPr id="83971" name="Content Placeholder 2"/>
          <p:cNvSpPr>
            <a:spLocks noGrp="1"/>
          </p:cNvSpPr>
          <p:nvPr>
            <p:ph idx="1"/>
          </p:nvPr>
        </p:nvSpPr>
        <p:spPr/>
        <p:txBody>
          <a:bodyPr/>
          <a:lstStyle/>
          <a:p>
            <a:endParaRPr lang="en-US" smtClean="0"/>
          </a:p>
          <a:p>
            <a:endParaRPr lang="en-US" smtClean="0"/>
          </a:p>
          <a:p>
            <a:endParaRPr lang="en-US" smtClean="0"/>
          </a:p>
          <a:p>
            <a:endParaRPr lang="en-US" smtClean="0"/>
          </a:p>
          <a:p>
            <a:endParaRPr lang="en-US" smtClean="0"/>
          </a:p>
          <a:p>
            <a:pPr>
              <a:buFont typeface="Wingdings" panose="05000000000000000000" pitchFamily="2" charset="2"/>
              <a:buNone/>
            </a:pPr>
            <a:endParaRPr lang="en-US" smtClean="0"/>
          </a:p>
          <a:p>
            <a:pPr>
              <a:buFont typeface="Wingdings" panose="05000000000000000000" pitchFamily="2" charset="2"/>
              <a:buNone/>
            </a:pPr>
            <a:endParaRPr lang="en-US" sz="1000" smtClean="0"/>
          </a:p>
          <a:p>
            <a:r>
              <a:rPr lang="en-US" sz="2000" smtClean="0"/>
              <a:t>强制性缺勤0.006%（图表中未显示）</a:t>
            </a:r>
            <a:endParaRPr lang="en-US" sz="2000" smtClean="0"/>
          </a:p>
          <a:p>
            <a:r>
              <a:rPr lang="en-US" sz="2000" smtClean="0"/>
              <a:t>容量不足取决于缓存大小</a:t>
            </a:r>
            <a:endParaRPr lang="en-US" sz="2000" smtClean="0"/>
          </a:p>
          <a:p>
            <a:r>
              <a:rPr lang="en-US" sz="2000" smtClean="0"/>
              <a:t>冲突未显示更改与关联性</a:t>
            </a:r>
            <a:endParaRPr lang="en-US" sz="2000" smtClean="0"/>
          </a:p>
        </p:txBody>
      </p:sp>
      <p:sp>
        <p:nvSpPr>
          <p:cNvPr id="8397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6B36BCCC-833C-4914-A6F9-24243A1AFD0F}" type="slidenum">
              <a:rPr lang="en-AU" altLang="zh-CN"/>
            </a:fld>
            <a:endParaRPr lang="en-AU" altLang="zh-CN"/>
          </a:p>
        </p:txBody>
      </p:sp>
      <p:pic>
        <p:nvPicPr>
          <p:cNvPr id="83973" name="Picture 4" descr="f05-31-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785938" y="1125538"/>
            <a:ext cx="5286375" cy="3571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974" name="TextBox 5"/>
          <p:cNvSpPr txBox="1">
            <a:spLocks noChangeArrowheads="1"/>
          </p:cNvSpPr>
          <p:nvPr/>
        </p:nvSpPr>
        <p:spPr bwMode="auto">
          <a:xfrm>
            <a:off x="6786563" y="1282700"/>
            <a:ext cx="1423987" cy="64611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规格2000</a:t>
            </a:r>
            <a:endParaRPr lang="en-US"/>
          </a:p>
          <a:p>
            <a:pPr algn="ctr"/>
            <a:r>
              <a:rPr lang="en-US"/>
              <a:t>INT和FP</a:t>
            </a:r>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4FFF4BEC-6422-4BE1-BB67-6E09B25F98D6}" type="slidenum">
              <a:rPr lang="en-AU" altLang="zh-CN"/>
            </a:fld>
            <a:endParaRPr lang="en-AU" altLang="zh-CN"/>
          </a:p>
        </p:txBody>
      </p:sp>
      <p:sp>
        <p:nvSpPr>
          <p:cNvPr id="11267" name="Rectangle 56"/>
          <p:cNvSpPr>
            <a:spLocks noGrp="1" noChangeArrowheads="1"/>
          </p:cNvSpPr>
          <p:nvPr>
            <p:ph type="title"/>
          </p:nvPr>
        </p:nvSpPr>
        <p:spPr/>
        <p:txBody>
          <a:bodyPr/>
          <a:lstStyle/>
          <a:p>
            <a:pPr eaLnBrk="1" hangingPunct="1"/>
            <a:r>
              <a:rPr lang="en-US" smtClean="0"/>
              <a:t>缓存示例</a:t>
            </a:r>
            <a:endParaRPr lang="en-AU" altLang="zh-CN" smtClean="0">
              <a:ea typeface="宋体" panose="02010600030101010101" pitchFamily="2" charset="-122"/>
            </a:endParaRPr>
          </a:p>
        </p:txBody>
      </p:sp>
      <p:sp>
        <p:nvSpPr>
          <p:cNvPr id="11268" name="Rectangle 57"/>
          <p:cNvSpPr>
            <a:spLocks noGrp="1" noChangeArrowheads="1"/>
          </p:cNvSpPr>
          <p:nvPr>
            <p:ph type="body" idx="1"/>
          </p:nvPr>
        </p:nvSpPr>
        <p:spPr>
          <a:xfrm>
            <a:off x="684213" y="1125538"/>
            <a:ext cx="8270875" cy="1338262"/>
          </a:xfrm>
        </p:spPr>
        <p:txBody>
          <a:bodyPr/>
          <a:lstStyle/>
          <a:p>
            <a:pPr eaLnBrk="1" hangingPunct="1"/>
            <a:r>
              <a:rPr lang="en-US" smtClean="0"/>
              <a:t>8个块，每个块包含一个单词，直接映射</a:t>
            </a:r>
            <a:endParaRPr lang="en-US" smtClean="0"/>
          </a:p>
          <a:p>
            <a:pPr eaLnBrk="1" hangingPunct="1"/>
            <a:r>
              <a:rPr lang="en-US" smtClean="0"/>
              <a:t>初始状态</a:t>
            </a:r>
            <a:endParaRPr lang="en-AU" altLang="zh-CN" smtClean="0">
              <a:ea typeface="宋体" panose="02010600030101010101" pitchFamily="2" charset="-122"/>
            </a:endParaRPr>
          </a:p>
        </p:txBody>
      </p:sp>
      <p:graphicFrame>
        <p:nvGraphicFramePr>
          <p:cNvPr id="254980" name="Group 4"/>
          <p:cNvGraphicFramePr>
            <a:graphicFrameLocks noGrp="1"/>
          </p:cNvGraphicFramePr>
          <p:nvPr/>
        </p:nvGraphicFramePr>
        <p:xfrm>
          <a:off x="2143125" y="2924175"/>
          <a:ext cx="6096000" cy="3292002"/>
        </p:xfrm>
        <a:graphic>
          <a:graphicData uri="http://schemas.openxmlformats.org/drawingml/2006/table">
            <a:tbl>
              <a:tblPr/>
              <a:tblGrid>
                <a:gridCol w="1079500"/>
                <a:gridCol w="649288"/>
                <a:gridCol w="1150937"/>
                <a:gridCol w="3216275"/>
              </a:tblGrid>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索引</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V</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标签</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数据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 name="AutoShape 43"/>
          <p:cNvSpPr/>
          <p:nvPr/>
        </p:nvSpPr>
        <p:spPr bwMode="auto">
          <a:xfrm>
            <a:off x="142875" y="3427413"/>
            <a:ext cx="1795463" cy="1004887"/>
          </a:xfrm>
          <a:prstGeom prst="borderCallout1">
            <a:avLst>
              <a:gd name="adj1" fmla="val -8843"/>
              <a:gd name="adj2" fmla="val 58056"/>
              <a:gd name="adj3" fmla="val -32389"/>
              <a:gd name="adj4" fmla="val 107375"/>
            </a:avLst>
          </a:prstGeom>
          <a:solidFill>
            <a:schemeClr val="accent1"/>
          </a:solidFill>
          <a:ln w="9525">
            <a:solidFill>
              <a:schemeClr val="tx1"/>
            </a:solidFill>
            <a:miter lim="800000"/>
            <a:tailEnd type="triangle" w="med" len="med"/>
          </a:ln>
        </p:spPr>
        <p:txBody>
          <a:bodyPr/>
          <a:lstStyle/>
          <a:p>
            <a:pPr algn="ctr"/>
            <a:r>
              <a:rPr lang="en-AU" altLang="zh-CN">
                <a:ea typeface="宋体" panose="02010600030101010101" pitchFamily="2" charset="-122"/>
              </a:rPr>
              <a:t>块地址（低阶地址位）</a:t>
            </a:r>
            <a:endParaRPr lang="en-AU" altLang="zh-CN">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Footer Placeholder 1"/>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1F29BF5B-4531-4305-AD0F-996B1E53C540}" type="slidenum">
              <a:rPr lang="en-AU" altLang="zh-CN"/>
            </a:fld>
            <a:endParaRPr lang="en-AU" altLang="zh-CN"/>
          </a:p>
        </p:txBody>
      </p:sp>
      <p:sp>
        <p:nvSpPr>
          <p:cNvPr id="84995" name="Rectangle 2"/>
          <p:cNvSpPr>
            <a:spLocks noGrp="1" noChangeArrowheads="1"/>
          </p:cNvSpPr>
          <p:nvPr>
            <p:ph type="title" idx="4294967295"/>
          </p:nvPr>
        </p:nvSpPr>
        <p:spPr>
          <a:xfrm>
            <a:off x="684213" y="334963"/>
            <a:ext cx="8459787" cy="646112"/>
          </a:xfrm>
        </p:spPr>
        <p:txBody>
          <a:bodyPr/>
          <a:lstStyle/>
          <a:p>
            <a:pPr eaLnBrk="1" hangingPunct="1"/>
            <a:r>
              <a:rPr lang="en-US" sz="3600" smtClean="0"/>
              <a:t>缓存设计权衡：总结</a:t>
            </a:r>
            <a:endParaRPr lang="en-AU" altLang="zh-CN" sz="3600" smtClean="0">
              <a:ea typeface="宋体" panose="02010600030101010101" pitchFamily="2" charset="-122"/>
            </a:endParaRPr>
          </a:p>
        </p:txBody>
      </p:sp>
      <p:graphicFrame>
        <p:nvGraphicFramePr>
          <p:cNvPr id="363523" name="Group 3"/>
          <p:cNvGraphicFramePr>
            <a:graphicFrameLocks noGrp="1"/>
          </p:cNvGraphicFramePr>
          <p:nvPr/>
        </p:nvGraphicFramePr>
        <p:xfrm>
          <a:off x="684213" y="1541463"/>
          <a:ext cx="8135937" cy="3832226"/>
        </p:xfrm>
        <a:graphic>
          <a:graphicData uri="http://schemas.openxmlformats.org/drawingml/2006/table">
            <a:tbl>
              <a:tblPr/>
              <a:tblGrid>
                <a:gridCol w="2711450"/>
                <a:gridCol w="2713037"/>
                <a:gridCol w="2711450"/>
              </a:tblGrid>
              <a:tr h="736600">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设计变更</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对漏检率的影响</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负面绩效效应</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solidFill>
                      <a:schemeClr val="accent1"/>
                    </a:solidFill>
                  </a:tcPr>
                </a:tc>
              </a:tr>
              <a:tr h="71913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增加缓存大小</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容量不足减少</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可能增加访问时间</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207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增加关联性</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减少冲突遗漏</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可能增加访问时间</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655763">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增加区块大小</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减少强制性缺勤</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2000" b="0" i="0" u="none" strike="noStrike" cap="none" normalizeH="0" baseline="0" smtClean="0">
                          <a:ln>
                            <a:noFill/>
                          </a:ln>
                          <a:solidFill>
                            <a:schemeClr val="tx1"/>
                          </a:solidFill>
                          <a:effectLst/>
                          <a:latin typeface="Arial" panose="020B0604020202020204" pitchFamily="34" charset="0"/>
                        </a:rPr>
                        <a:t>增加未命中惩罚。对于非常大的块大小，由于污染，可能会增加未命中率。</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9FA4FC3F-A73F-4872-AFC7-FBF9D4F7EE21}" type="slidenum">
              <a:rPr lang="en-AU" altLang="zh-CN"/>
            </a:fld>
            <a:endParaRPr lang="en-AU" altLang="zh-CN"/>
          </a:p>
        </p:txBody>
      </p:sp>
      <p:sp>
        <p:nvSpPr>
          <p:cNvPr id="108547" name="Rectangle 5"/>
          <p:cNvSpPr>
            <a:spLocks noGrp="1" noChangeArrowheads="1"/>
          </p:cNvSpPr>
          <p:nvPr>
            <p:ph type="title"/>
          </p:nvPr>
        </p:nvSpPr>
        <p:spPr/>
        <p:txBody>
          <a:bodyPr/>
          <a:lstStyle/>
          <a:p>
            <a:pPr eaLnBrk="1" hangingPunct="1"/>
            <a:r>
              <a:rPr lang="en-US" smtClean="0"/>
              <a:t>结束语</a:t>
            </a:r>
            <a:endParaRPr lang="en-AU" altLang="zh-CN" smtClean="0">
              <a:ea typeface="宋体" panose="02010600030101010101" pitchFamily="2" charset="-122"/>
            </a:endParaRPr>
          </a:p>
        </p:txBody>
      </p:sp>
      <p:sp>
        <p:nvSpPr>
          <p:cNvPr id="108548" name="Rectangle 6"/>
          <p:cNvSpPr>
            <a:spLocks noGrp="1" noChangeArrowheads="1"/>
          </p:cNvSpPr>
          <p:nvPr>
            <p:ph type="body" idx="1"/>
          </p:nvPr>
        </p:nvSpPr>
        <p:spPr/>
        <p:txBody>
          <a:bodyPr/>
          <a:lstStyle/>
          <a:p>
            <a:pPr eaLnBrk="1" hangingPunct="1">
              <a:lnSpc>
                <a:spcPct val="90000"/>
              </a:lnSpc>
            </a:pPr>
            <a:r>
              <a:rPr lang="en-US" sz="2800" smtClean="0"/>
              <a:t>快速的记忆是小的，大的记忆是慢的</a:t>
            </a:r>
            <a:endParaRPr lang="en-US" sz="2800" smtClean="0"/>
          </a:p>
          <a:p>
            <a:pPr lvl="1" eaLnBrk="1" hangingPunct="1">
              <a:lnSpc>
                <a:spcPct val="90000"/>
              </a:lnSpc>
            </a:pPr>
            <a:r>
              <a:rPr lang="en-US" sz="2400" smtClean="0"/>
              <a:t>我们真的想要快速、大容量的内存</a:t>
            </a:r>
            <a:r>
              <a:rPr lang="en-US" sz="2400" smtClean="0">
                <a:sym typeface="Wingdings" panose="05000000000000000000" pitchFamily="2" charset="2"/>
              </a:rPr>
              <a:t></a:t>
            </a:r>
            <a:endParaRPr lang="en-US" sz="2400" smtClean="0">
              <a:sym typeface="Wingdings" panose="05000000000000000000" pitchFamily="2" charset="2"/>
            </a:endParaRPr>
          </a:p>
          <a:p>
            <a:pPr lvl="1" eaLnBrk="1" hangingPunct="1">
              <a:lnSpc>
                <a:spcPct val="90000"/>
              </a:lnSpc>
            </a:pPr>
            <a:r>
              <a:rPr lang="en-US" sz="2400" smtClean="0">
                <a:solidFill>
                  <a:srgbClr val="009900"/>
                </a:solidFill>
                <a:sym typeface="Wingdings" panose="05000000000000000000" pitchFamily="2" charset="2"/>
              </a:rPr>
              <a:t>缓存</a:t>
            </a:r>
            <a:r>
              <a:rPr lang="en-US" sz="2400" smtClean="0">
                <a:sym typeface="Wingdings" panose="05000000000000000000" pitchFamily="2" charset="2"/>
              </a:rPr>
              <a:t>产生这种错觉</a:t>
            </a:r>
            <a:endParaRPr lang="en-US" sz="2400" smtClean="0">
              <a:sym typeface="Wingdings" panose="05000000000000000000" pitchFamily="2" charset="2"/>
            </a:endParaRPr>
          </a:p>
          <a:p>
            <a:pPr eaLnBrk="1" hangingPunct="1">
              <a:lnSpc>
                <a:spcPct val="90000"/>
              </a:lnSpc>
            </a:pPr>
            <a:r>
              <a:rPr lang="en-US" sz="2800" smtClean="0">
                <a:solidFill>
                  <a:srgbClr val="FF0000"/>
                </a:solidFill>
              </a:rPr>
              <a:t>属地原则</a:t>
            </a:r>
            <a:endParaRPr lang="en-US" sz="2800" smtClean="0">
              <a:solidFill>
                <a:srgbClr val="FF0000"/>
              </a:solidFill>
            </a:endParaRPr>
          </a:p>
          <a:p>
            <a:pPr lvl="1" eaLnBrk="1" hangingPunct="1">
              <a:lnSpc>
                <a:spcPct val="90000"/>
              </a:lnSpc>
            </a:pPr>
            <a:r>
              <a:rPr lang="en-US" sz="2400" smtClean="0"/>
              <a:t>程序经常使用其内存空间的一小部分</a:t>
            </a:r>
            <a:endParaRPr lang="en-US" sz="2400" smtClean="0"/>
          </a:p>
          <a:p>
            <a:pPr eaLnBrk="1" hangingPunct="1">
              <a:lnSpc>
                <a:spcPct val="90000"/>
              </a:lnSpc>
            </a:pPr>
            <a:r>
              <a:rPr lang="en-US" sz="2800" smtClean="0">
                <a:solidFill>
                  <a:schemeClr val="tx2"/>
                </a:solidFill>
              </a:rPr>
              <a:t>内存层次结构</a:t>
            </a:r>
            <a:endParaRPr lang="en-US" sz="2800" smtClean="0">
              <a:solidFill>
                <a:schemeClr val="tx2"/>
              </a:solidFill>
            </a:endParaRPr>
          </a:p>
          <a:p>
            <a:pPr lvl="1" eaLnBrk="1" hangingPunct="1">
              <a:lnSpc>
                <a:spcPct val="90000"/>
              </a:lnSpc>
            </a:pPr>
            <a:r>
              <a:rPr lang="en-US" sz="2400" smtClean="0"/>
              <a:t>L1缓存L2缓存...DRAM内存磁盘</a:t>
            </a:r>
            <a:r>
              <a:rPr lang="en-US" sz="2400" smtClean="0">
                <a:sym typeface="Symbol" panose="05050102010706020507" pitchFamily="18" charset="2"/>
              </a:rPr>
              <a:t/>
            </a:r>
            <a:br>
              <a:rPr lang="en-US" sz="2400" smtClean="0">
                <a:sym typeface="Symbol" panose="05050102010706020507" pitchFamily="18" charset="2"/>
              </a:rPr>
            </a:br>
            <a:r>
              <a:rPr lang="en-US" sz="2400" smtClean="0">
                <a:sym typeface="Symbol" panose="05050102010706020507" pitchFamily="18" charset="2"/>
              </a:rPr>
              <a:t/>
            </a:r>
            <a:endParaRPr lang="en-US" sz="2400" smtClean="0">
              <a:sym typeface="Symbol" panose="05050102010706020507" pitchFamily="18" charset="2"/>
            </a:endParaRPr>
          </a:p>
          <a:p>
            <a:pPr eaLnBrk="1" hangingPunct="1">
              <a:lnSpc>
                <a:spcPct val="90000"/>
              </a:lnSpc>
            </a:pPr>
            <a:r>
              <a:rPr lang="en-US" sz="2800" smtClean="0">
                <a:sym typeface="Symbol" panose="05050102010706020507" pitchFamily="18" charset="2"/>
              </a:rPr>
              <a:t>内存系统设计对于多处理器至关重要</a:t>
            </a:r>
            <a:r>
              <a:rPr lang="en-US" sz="2800" smtClean="0">
                <a:solidFill>
                  <a:srgbClr val="7030A0"/>
                </a:solidFill>
                <a:sym typeface="Symbol" panose="05050102010706020507" pitchFamily="18" charset="2"/>
              </a:rPr>
              <a:t/>
            </a:r>
            <a:endParaRPr lang="en-US" sz="2800" smtClean="0">
              <a:solidFill>
                <a:srgbClr val="7030A0"/>
              </a:solidFill>
              <a:sym typeface="Symbol" panose="05050102010706020507" pitchFamily="18" charset="2"/>
            </a:endParaRPr>
          </a:p>
        </p:txBody>
      </p:sp>
      <p:sp>
        <p:nvSpPr>
          <p:cNvPr id="108549" name="Text Box 4"/>
          <p:cNvSpPr txBox="1">
            <a:spLocks noChangeArrowheads="1"/>
          </p:cNvSpPr>
          <p:nvPr/>
        </p:nvSpPr>
        <p:spPr bwMode="auto">
          <a:xfrm rot="5400000">
            <a:off x="7490619" y="1286669"/>
            <a:ext cx="29400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第5.12节结论性意见</a:t>
            </a:r>
            <a:endParaRPr lang="en-US">
              <a:solidFill>
                <a:schemeClr val="folHlink"/>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854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854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8548">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8548">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8548">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8548">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854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a:spLocks noGrp="1"/>
          </p:cNvSpPr>
          <p:nvPr>
            <p:ph type="title"/>
          </p:nvPr>
        </p:nvSpPr>
        <p:spPr/>
        <p:txBody>
          <a:bodyPr/>
          <a:lstStyle/>
          <a:p>
            <a:r>
              <a:rPr lang="en-US" altLang="zh-CN" dirty="0" smtClean="0">
                <a:ea typeface="宋体" panose="02010600030101010101" pitchFamily="2" charset="-122"/>
              </a:rPr>
              <a:t>作业5</a:t>
            </a:r>
            <a:endParaRPr lang="en-US" altLang="zh-CN" dirty="0" smtClean="0">
              <a:ea typeface="宋体" panose="02010600030101010101" pitchFamily="2" charset="-122"/>
            </a:endParaRPr>
          </a:p>
        </p:txBody>
      </p:sp>
      <p:sp>
        <p:nvSpPr>
          <p:cNvPr id="63491" name="Content Placeholder 2"/>
          <p:cNvSpPr>
            <a:spLocks noGrp="1"/>
          </p:cNvSpPr>
          <p:nvPr>
            <p:ph idx="1"/>
          </p:nvPr>
        </p:nvSpPr>
        <p:spPr/>
        <p:txBody>
          <a:bodyPr/>
          <a:lstStyle/>
          <a:p>
            <a:r>
              <a:rPr lang="en-US" altLang="zh-CN" dirty="0" smtClean="0">
                <a:ea typeface="宋体" panose="02010600030101010101" pitchFamily="2" charset="-122"/>
              </a:rPr>
              <a:t>家庭作业</a:t>
            </a:r>
            <a:endParaRPr lang="en-US" altLang="zh-CN" dirty="0">
              <a:ea typeface="宋体" panose="02010600030101010101" pitchFamily="2" charset="-122"/>
            </a:endParaRPr>
          </a:p>
          <a:p>
            <a:pPr marL="0" indent="0">
              <a:buNone/>
            </a:pPr>
            <a:r>
              <a:rPr lang="en-US" altLang="zh-CN" dirty="0" smtClean="0">
                <a:ea typeface="宋体" panose="02010600030101010101" pitchFamily="2" charset="-122"/>
              </a:rPr>
              <a:t>5.3, 5. 4,5.6,5.12</a:t>
            </a:r>
            <a:endParaRPr lang="en-US" altLang="zh-CN" dirty="0" smtClean="0">
              <a:ea typeface="宋体" panose="02010600030101010101" pitchFamily="2" charset="-122"/>
            </a:endParaRPr>
          </a:p>
          <a:p>
            <a:r>
              <a:rPr lang="en-US" altLang="zh-CN" dirty="0" smtClean="0">
                <a:ea typeface="宋体" panose="02010600030101010101" pitchFamily="2" charset="-122"/>
              </a:rPr>
              <a:t>下周课程中提交</a:t>
            </a:r>
            <a:endParaRPr lang="en-US" altLang="zh-CN" dirty="0" smtClean="0">
              <a:ea typeface="宋体" panose="02010600030101010101" pitchFamily="2" charset="-122"/>
            </a:endParaRPr>
          </a:p>
          <a:p>
            <a:pPr marL="0" indent="0">
              <a:buNone/>
            </a:pPr>
            <a:r>
              <a:rPr lang="en-US" altLang="zh-CN" dirty="0" smtClean="0">
                <a:ea typeface="宋体" panose="02010600030101010101" pitchFamily="2" charset="-122"/>
              </a:rPr>
              <a:t/>
            </a:r>
            <a:endParaRPr lang="en-US" altLang="zh-CN" dirty="0" smtClean="0">
              <a:ea typeface="宋体" panose="02010600030101010101" pitchFamily="2" charset="-122"/>
            </a:endParaRPr>
          </a:p>
        </p:txBody>
      </p:sp>
      <p:sp>
        <p:nvSpPr>
          <p:cNvPr id="6349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t>第1章—计算机抽象和技术—</a:t>
            </a:r>
            <a:fld id="{D05FECF5-5C76-4D82-B1FD-39A9F6C42E60}" type="slidenum">
              <a:rPr lang="en-AU"/>
            </a:fld>
            <a:endParaRPr lang="en-AU"/>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90E88F49-8A69-468C-A0E1-2943CA318FA0}" type="slidenum">
              <a:rPr lang="en-AU" altLang="zh-CN"/>
            </a:fld>
            <a:endParaRPr lang="en-AU" altLang="zh-CN"/>
          </a:p>
        </p:txBody>
      </p:sp>
      <p:sp>
        <p:nvSpPr>
          <p:cNvPr id="86019" name="Rectangle 5"/>
          <p:cNvSpPr>
            <a:spLocks noGrp="1" noChangeArrowheads="1"/>
          </p:cNvSpPr>
          <p:nvPr>
            <p:ph type="title"/>
          </p:nvPr>
        </p:nvSpPr>
        <p:spPr/>
        <p:txBody>
          <a:bodyPr/>
          <a:lstStyle/>
          <a:p>
            <a:pPr eaLnBrk="1" hangingPunct="1"/>
            <a:r>
              <a:rPr lang="en-AU" altLang="zh-CN" smtClean="0">
                <a:ea typeface="宋体" panose="02010600030101010101" pitchFamily="2" charset="-122"/>
              </a:rPr>
              <a:t>虚拟机</a:t>
            </a:r>
            <a:endParaRPr lang="en-AU" altLang="zh-CN" smtClean="0">
              <a:ea typeface="宋体" panose="02010600030101010101" pitchFamily="2" charset="-122"/>
            </a:endParaRPr>
          </a:p>
        </p:txBody>
      </p:sp>
      <p:sp>
        <p:nvSpPr>
          <p:cNvPr id="84996" name="Rectangle 6"/>
          <p:cNvSpPr>
            <a:spLocks noGrp="1" noChangeArrowheads="1"/>
          </p:cNvSpPr>
          <p:nvPr>
            <p:ph type="body" idx="1"/>
          </p:nvPr>
        </p:nvSpPr>
        <p:spPr>
          <a:xfrm>
            <a:off x="684213" y="1028700"/>
            <a:ext cx="8270875" cy="5329238"/>
          </a:xfrm>
        </p:spPr>
        <p:txBody>
          <a:bodyPr/>
          <a:lstStyle/>
          <a:p>
            <a:pPr eaLnBrk="1" hangingPunct="1"/>
            <a:r>
              <a:rPr lang="en-AU" altLang="zh-CN" sz="2800" smtClean="0">
                <a:ea typeface="宋体" panose="02010600030101010101" pitchFamily="2" charset="-122"/>
              </a:rPr>
              <a:t>主机模拟客户操作系统和机器资源</a:t>
            </a:r>
            <a:endParaRPr lang="en-AU" altLang="zh-CN" sz="2800" smtClean="0">
              <a:ea typeface="宋体" panose="02010600030101010101" pitchFamily="2" charset="-122"/>
            </a:endParaRPr>
          </a:p>
          <a:p>
            <a:pPr lvl="1" eaLnBrk="1" hangingPunct="1"/>
            <a:r>
              <a:rPr lang="en-AU" altLang="zh-CN" sz="2400" smtClean="0">
                <a:ea typeface="宋体" panose="02010600030101010101" pitchFamily="2" charset="-122"/>
              </a:rPr>
              <a:t>改善了对多个客人的隔离</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避免安全和可靠性问题</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艾滋病资源的共享</a:t>
            </a:r>
            <a:endParaRPr lang="en-AU" altLang="zh-CN" sz="2400" smtClean="0">
              <a:ea typeface="宋体" panose="02010600030101010101" pitchFamily="2" charset="-122"/>
            </a:endParaRPr>
          </a:p>
          <a:p>
            <a:pPr eaLnBrk="1" hangingPunct="1"/>
            <a:r>
              <a:rPr lang="en-AU" altLang="zh-CN" sz="2800" smtClean="0">
                <a:ea typeface="宋体" panose="02010600030101010101" pitchFamily="2" charset="-122"/>
              </a:rPr>
              <a:t>虚拟化对性能有一些影响</a:t>
            </a:r>
            <a:endParaRPr lang="en-AU" altLang="zh-CN" sz="2800" smtClean="0">
              <a:ea typeface="宋体" panose="02010600030101010101" pitchFamily="2" charset="-122"/>
            </a:endParaRPr>
          </a:p>
          <a:p>
            <a:pPr lvl="1" eaLnBrk="1" hangingPunct="1"/>
            <a:r>
              <a:rPr lang="en-AU" altLang="zh-CN" sz="2400" smtClean="0">
                <a:ea typeface="宋体" panose="02010600030101010101" pitchFamily="2" charset="-122"/>
              </a:rPr>
              <a:t>使用现代高性能计算机可行</a:t>
            </a:r>
            <a:endParaRPr lang="en-AU" altLang="zh-CN" sz="2400" smtClean="0">
              <a:ea typeface="宋体" panose="02010600030101010101" pitchFamily="2" charset="-122"/>
            </a:endParaRPr>
          </a:p>
          <a:p>
            <a:pPr eaLnBrk="1" hangingPunct="1"/>
            <a:r>
              <a:rPr lang="en-AU" altLang="zh-CN" sz="2800" smtClean="0">
                <a:ea typeface="宋体" panose="02010600030101010101" pitchFamily="2" charset="-122"/>
              </a:rPr>
              <a:t>示例</a:t>
            </a:r>
            <a:endParaRPr lang="en-AU" altLang="zh-CN" sz="2800" smtClean="0">
              <a:ea typeface="宋体" panose="02010600030101010101" pitchFamily="2" charset="-122"/>
            </a:endParaRPr>
          </a:p>
          <a:p>
            <a:pPr lvl="1" eaLnBrk="1" hangingPunct="1"/>
            <a:r>
              <a:rPr lang="en-AU" altLang="zh-CN" sz="2400" smtClean="0">
                <a:solidFill>
                  <a:srgbClr val="FF0000"/>
                </a:solidFill>
                <a:ea typeface="宋体" panose="02010600030101010101" pitchFamily="2" charset="-122"/>
              </a:rPr>
              <a:t>IBM VM/370（1970年代的技术！）</a:t>
            </a:r>
            <a:endParaRPr lang="en-AU" altLang="zh-CN" sz="2400" smtClean="0">
              <a:solidFill>
                <a:srgbClr val="FF0000"/>
              </a:solidFill>
              <a:ea typeface="宋体" panose="02010600030101010101" pitchFamily="2" charset="-122"/>
            </a:endParaRPr>
          </a:p>
          <a:p>
            <a:pPr lvl="1" eaLnBrk="1" hangingPunct="1"/>
            <a:r>
              <a:rPr lang="en-AU" altLang="zh-CN" sz="2400" smtClean="0">
                <a:solidFill>
                  <a:srgbClr val="FF0000"/>
                </a:solidFill>
                <a:ea typeface="宋体" panose="02010600030101010101" pitchFamily="2" charset="-122"/>
              </a:rPr>
              <a:t>Sun VirtualBox</a:t>
            </a:r>
            <a:endParaRPr lang="en-AU" altLang="zh-CN" sz="2400" smtClean="0">
              <a:solidFill>
                <a:srgbClr val="FF0000"/>
              </a:solidFill>
              <a:ea typeface="宋体" panose="02010600030101010101" pitchFamily="2" charset="-122"/>
            </a:endParaRPr>
          </a:p>
          <a:p>
            <a:pPr lvl="1" eaLnBrk="1" hangingPunct="1"/>
            <a:r>
              <a:rPr lang="en-AU" altLang="zh-CN" sz="2400" smtClean="0">
                <a:solidFill>
                  <a:srgbClr val="FF0000"/>
                </a:solidFill>
                <a:ea typeface="宋体" panose="02010600030101010101" pitchFamily="2" charset="-122"/>
              </a:rPr>
              <a:t>VMWare</a:t>
            </a:r>
            <a:endParaRPr lang="en-AU" altLang="zh-CN" sz="2400" smtClean="0">
              <a:solidFill>
                <a:srgbClr val="FF0000"/>
              </a:solidFill>
              <a:ea typeface="宋体" panose="02010600030101010101" pitchFamily="2" charset="-122"/>
            </a:endParaRPr>
          </a:p>
          <a:p>
            <a:pPr lvl="1" eaLnBrk="1" hangingPunct="1"/>
            <a:r>
              <a:rPr lang="en-AU" altLang="zh-CN" sz="2400" smtClean="0">
                <a:solidFill>
                  <a:srgbClr val="FF0000"/>
                </a:solidFill>
                <a:ea typeface="宋体" panose="02010600030101010101" pitchFamily="2" charset="-122"/>
              </a:rPr>
              <a:t>Microsoft虚拟PC</a:t>
            </a:r>
            <a:endParaRPr lang="en-AU" altLang="zh-CN" sz="2400" smtClean="0">
              <a:solidFill>
                <a:srgbClr val="FF0000"/>
              </a:solidFill>
              <a:ea typeface="宋体" panose="02010600030101010101" pitchFamily="2" charset="-122"/>
            </a:endParaRPr>
          </a:p>
          <a:p>
            <a:pPr lvl="1" eaLnBrk="1" hangingPunct="1"/>
            <a:endParaRPr lang="en-AU" altLang="zh-CN" sz="2400" smtClean="0">
              <a:ea typeface="宋体" panose="02010600030101010101" pitchFamily="2" charset="-122"/>
            </a:endParaRPr>
          </a:p>
        </p:txBody>
      </p:sp>
      <p:sp>
        <p:nvSpPr>
          <p:cNvPr id="86021" name="Text Box 4"/>
          <p:cNvSpPr txBox="1">
            <a:spLocks noChangeArrowheads="1"/>
          </p:cNvSpPr>
          <p:nvPr/>
        </p:nvSpPr>
        <p:spPr bwMode="auto">
          <a:xfrm rot="5400000">
            <a:off x="7770019" y="1007269"/>
            <a:ext cx="23812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第5.6节虚拟机</a:t>
            </a:r>
            <a:endParaRPr lang="en-US">
              <a:solidFill>
                <a:schemeClr val="folHlink"/>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6">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4996">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499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4996">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499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4996">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4996">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4996">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4996">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499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B4CB6B62-2185-4514-A384-CE2367B93B3F}" type="slidenum">
              <a:rPr lang="en-AU" altLang="zh-CN"/>
            </a:fld>
            <a:endParaRPr lang="en-AU" altLang="zh-CN"/>
          </a:p>
        </p:txBody>
      </p:sp>
      <p:sp>
        <p:nvSpPr>
          <p:cNvPr id="87043" name="Rectangle 2"/>
          <p:cNvSpPr>
            <a:spLocks noGrp="1" noChangeArrowheads="1"/>
          </p:cNvSpPr>
          <p:nvPr>
            <p:ph type="title"/>
          </p:nvPr>
        </p:nvSpPr>
        <p:spPr>
          <a:xfrm>
            <a:off x="500063" y="146050"/>
            <a:ext cx="8443912" cy="782638"/>
          </a:xfrm>
        </p:spPr>
        <p:txBody>
          <a:bodyPr/>
          <a:lstStyle/>
          <a:p>
            <a:pPr eaLnBrk="1" hangingPunct="1"/>
            <a:r>
              <a:rPr lang="en-AU" altLang="zh-CN" smtClean="0">
                <a:ea typeface="宋体" panose="02010600030101010101" pitchFamily="2" charset="-122"/>
              </a:rPr>
              <a:t>虚拟机监视器（VMM）</a:t>
            </a:r>
            <a:endParaRPr lang="en-AU" altLang="zh-CN" smtClean="0">
              <a:ea typeface="宋体" panose="02010600030101010101" pitchFamily="2" charset="-122"/>
            </a:endParaRPr>
          </a:p>
        </p:txBody>
      </p:sp>
      <p:sp>
        <p:nvSpPr>
          <p:cNvPr id="86020" name="Rectangle 3"/>
          <p:cNvSpPr>
            <a:spLocks noGrp="1" noChangeArrowheads="1"/>
          </p:cNvSpPr>
          <p:nvPr>
            <p:ph type="body" idx="1"/>
          </p:nvPr>
        </p:nvSpPr>
        <p:spPr/>
        <p:txBody>
          <a:bodyPr/>
          <a:lstStyle/>
          <a:p>
            <a:pPr eaLnBrk="1" hangingPunct="1">
              <a:lnSpc>
                <a:spcPct val="90000"/>
              </a:lnSpc>
            </a:pPr>
            <a:r>
              <a:rPr lang="en-AU" altLang="zh-CN" smtClean="0">
                <a:ea typeface="宋体" panose="02010600030101010101" pitchFamily="2" charset="-122"/>
              </a:rPr>
              <a:t>VMM（Hypervisor）软件</a:t>
            </a:r>
            <a:r>
              <a:rPr lang="en-AU" altLang="zh-CN" smtClean="0">
                <a:solidFill>
                  <a:srgbClr val="FF0000"/>
                </a:solidFill>
                <a:ea typeface="宋体" panose="02010600030101010101" pitchFamily="2" charset="-122"/>
              </a:rPr>
              <a:t/>
            </a:r>
            <a:r>
              <a:rPr lang="en-AU" altLang="zh-CN" smtClean="0">
                <a:ea typeface="宋体" panose="02010600030101010101" pitchFamily="2" charset="-122"/>
              </a:rPr>
              <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将虚拟资源映射到物理资源</a:t>
            </a:r>
            <a:endParaRPr lang="en-AU" altLang="zh-CN" smtClean="0">
              <a:ea typeface="宋体" panose="02010600030101010101" pitchFamily="2" charset="-122"/>
            </a:endParaRPr>
          </a:p>
          <a:p>
            <a:pPr lvl="2" eaLnBrk="1" hangingPunct="1">
              <a:lnSpc>
                <a:spcPct val="90000"/>
              </a:lnSpc>
            </a:pPr>
            <a:r>
              <a:rPr lang="en-AU" altLang="zh-CN" smtClean="0">
                <a:ea typeface="宋体" panose="02010600030101010101" pitchFamily="2" charset="-122"/>
              </a:rPr>
              <a:t>内存、I/O设备、CPU</a:t>
            </a:r>
            <a:endParaRPr lang="en-AU" altLang="zh-CN" smtClean="0">
              <a:ea typeface="宋体" panose="02010600030101010101" pitchFamily="2" charset="-122"/>
            </a:endParaRPr>
          </a:p>
          <a:p>
            <a:pPr eaLnBrk="1" hangingPunct="1">
              <a:lnSpc>
                <a:spcPct val="90000"/>
              </a:lnSpc>
            </a:pPr>
            <a:r>
              <a:rPr lang="en-AU" altLang="zh-CN" smtClean="0">
                <a:ea typeface="宋体" panose="02010600030101010101" pitchFamily="2" charset="-122"/>
              </a:rPr>
              <a:t>来宾代码在用户模式下的本地机器上运行</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特权指令和对受保护资源的访问上的VMM捕获</a:t>
            </a:r>
            <a:endParaRPr lang="en-AU" altLang="zh-CN" smtClean="0">
              <a:ea typeface="宋体" panose="02010600030101010101" pitchFamily="2" charset="-122"/>
            </a:endParaRPr>
          </a:p>
          <a:p>
            <a:pPr eaLnBrk="1" hangingPunct="1">
              <a:lnSpc>
                <a:spcPct val="90000"/>
              </a:lnSpc>
            </a:pPr>
            <a:r>
              <a:rPr lang="en-AU" altLang="zh-CN" smtClean="0">
                <a:ea typeface="宋体" panose="02010600030101010101" pitchFamily="2" charset="-122"/>
              </a:rPr>
              <a:t>客户机OS可能与主机OS不同</a:t>
            </a:r>
            <a:endParaRPr lang="en-AU" altLang="zh-CN" smtClean="0">
              <a:ea typeface="宋体" panose="02010600030101010101" pitchFamily="2" charset="-122"/>
            </a:endParaRPr>
          </a:p>
          <a:p>
            <a:pPr eaLnBrk="1" hangingPunct="1">
              <a:lnSpc>
                <a:spcPct val="90000"/>
              </a:lnSpc>
            </a:pPr>
            <a:r>
              <a:rPr lang="en-AU" altLang="zh-CN" smtClean="0">
                <a:ea typeface="宋体" panose="02010600030101010101" pitchFamily="2" charset="-122"/>
              </a:rPr>
              <a:t>VMM处理真实的I/O设备</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为来宾模拟通用虚拟I/O设备</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02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6020">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6020">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6020">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602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3B4D0A2E-6D2C-45A1-B272-7E012CE78335}" type="slidenum">
              <a:rPr lang="en-AU" altLang="zh-CN"/>
            </a:fld>
            <a:endParaRPr lang="en-AU" altLang="zh-CN"/>
          </a:p>
        </p:txBody>
      </p:sp>
      <p:sp>
        <p:nvSpPr>
          <p:cNvPr id="88067"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示例：计时器虚拟化</a:t>
            </a:r>
            <a:endParaRPr lang="en-AU" altLang="zh-CN" smtClean="0">
              <a:ea typeface="宋体" panose="02010600030101010101" pitchFamily="2" charset="-122"/>
            </a:endParaRPr>
          </a:p>
        </p:txBody>
      </p:sp>
      <p:sp>
        <p:nvSpPr>
          <p:cNvPr id="87044" name="Rectangle 3"/>
          <p:cNvSpPr>
            <a:spLocks noGrp="1" noChangeArrowheads="1"/>
          </p:cNvSpPr>
          <p:nvPr>
            <p:ph type="body" idx="1"/>
          </p:nvPr>
        </p:nvSpPr>
        <p:spPr/>
        <p:txBody>
          <a:bodyPr/>
          <a:lstStyle/>
          <a:p>
            <a:pPr eaLnBrk="1" hangingPunct="1"/>
            <a:r>
              <a:rPr lang="en-AU" altLang="zh-CN" smtClean="0">
                <a:ea typeface="宋体" panose="02010600030101010101" pitchFamily="2" charset="-122"/>
              </a:rPr>
              <a:t>在本地机器上，在定时器中断时</a:t>
            </a:r>
            <a:endParaRPr lang="en-AU" altLang="zh-CN" smtClean="0">
              <a:ea typeface="宋体" panose="02010600030101010101" pitchFamily="2" charset="-122"/>
            </a:endParaRPr>
          </a:p>
          <a:p>
            <a:pPr lvl="1" eaLnBrk="1" hangingPunct="1"/>
            <a:r>
              <a:rPr lang="en-AU" altLang="zh-CN" sz="2400" smtClean="0">
                <a:ea typeface="宋体" panose="02010600030101010101" pitchFamily="2" charset="-122"/>
              </a:rPr>
              <a:t>操作系统暂停当前进程，处理中断，选择并恢复下一个进程</a:t>
            </a:r>
            <a:endParaRPr lang="en-AU" altLang="zh-CN" sz="2400" smtClean="0">
              <a:ea typeface="宋体" panose="02010600030101010101" pitchFamily="2" charset="-122"/>
            </a:endParaRPr>
          </a:p>
          <a:p>
            <a:pPr eaLnBrk="1" hangingPunct="1"/>
            <a:r>
              <a:rPr lang="en-AU" altLang="zh-CN" smtClean="0">
                <a:ea typeface="宋体" panose="02010600030101010101" pitchFamily="2" charset="-122"/>
              </a:rPr>
              <a:t>使用虚拟机监视器</a:t>
            </a:r>
            <a:endParaRPr lang="en-AU" altLang="zh-CN" smtClean="0">
              <a:ea typeface="宋体" panose="02010600030101010101" pitchFamily="2" charset="-122"/>
            </a:endParaRPr>
          </a:p>
          <a:p>
            <a:pPr lvl="1" eaLnBrk="1" hangingPunct="1"/>
            <a:r>
              <a:rPr lang="en-AU" altLang="zh-CN" sz="2400" smtClean="0">
                <a:ea typeface="宋体" panose="02010600030101010101" pitchFamily="2" charset="-122"/>
              </a:rPr>
              <a:t>VMM暂停当前虚拟机，处理中断，选择并恢复下一个虚拟机</a:t>
            </a:r>
            <a:endParaRPr lang="en-AU" altLang="zh-CN" sz="2400" smtClean="0">
              <a:ea typeface="宋体" panose="02010600030101010101" pitchFamily="2" charset="-122"/>
            </a:endParaRPr>
          </a:p>
          <a:p>
            <a:pPr eaLnBrk="1" hangingPunct="1"/>
            <a:r>
              <a:rPr lang="en-AU" altLang="zh-CN" smtClean="0">
                <a:ea typeface="宋体" panose="02010600030101010101" pitchFamily="2" charset="-122"/>
              </a:rPr>
              <a:t>如果虚拟机需要定时器中断</a:t>
            </a:r>
            <a:endParaRPr lang="en-AU" altLang="zh-CN" smtClean="0">
              <a:ea typeface="宋体" panose="02010600030101010101" pitchFamily="2" charset="-122"/>
            </a:endParaRPr>
          </a:p>
          <a:p>
            <a:pPr lvl="1" eaLnBrk="1" hangingPunct="1"/>
            <a:r>
              <a:rPr lang="en-AU" altLang="zh-CN" sz="2400" smtClean="0">
                <a:ea typeface="宋体" panose="02010600030101010101" pitchFamily="2" charset="-122"/>
              </a:rPr>
              <a:t>VMM模拟虚拟计时器</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当物理计时器中断发生时，为虚拟机模拟中断</a:t>
            </a:r>
            <a:endParaRPr lang="en-AU" altLang="zh-CN" sz="240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704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7044">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7044">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7044">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704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en-US" smtClean="0"/>
              <a:t>VMM要求</a:t>
            </a:r>
            <a:endParaRPr lang="en-US" smtClean="0"/>
          </a:p>
        </p:txBody>
      </p:sp>
      <p:sp>
        <p:nvSpPr>
          <p:cNvPr id="89091" name="Content Placeholder 2"/>
          <p:cNvSpPr>
            <a:spLocks noGrp="1"/>
          </p:cNvSpPr>
          <p:nvPr>
            <p:ph idx="1"/>
          </p:nvPr>
        </p:nvSpPr>
        <p:spPr/>
        <p:txBody>
          <a:bodyPr/>
          <a:lstStyle/>
          <a:p>
            <a:r>
              <a:rPr lang="en-AU" altLang="zh-CN" smtClean="0">
                <a:ea typeface="宋体" panose="02010600030101010101" pitchFamily="2" charset="-122"/>
              </a:rPr>
              <a:t>特权级别高于VM的VMM</a:t>
            </a:r>
            <a:endParaRPr lang="en-AU" altLang="zh-CN" smtClean="0">
              <a:ea typeface="宋体" panose="02010600030101010101" pitchFamily="2" charset="-122"/>
            </a:endParaRPr>
          </a:p>
          <a:p>
            <a:pPr eaLnBrk="1" hangingPunct="1">
              <a:lnSpc>
                <a:spcPct val="90000"/>
              </a:lnSpc>
            </a:pPr>
            <a:r>
              <a:rPr lang="en-AU" altLang="zh-CN" smtClean="0">
                <a:ea typeface="宋体" panose="02010600030101010101" pitchFamily="2" charset="-122"/>
              </a:rPr>
              <a:t>用户和系统模式</a:t>
            </a:r>
            <a:endParaRPr lang="en-AU" altLang="zh-CN" smtClean="0">
              <a:ea typeface="宋体" panose="02010600030101010101" pitchFamily="2" charset="-122"/>
            </a:endParaRPr>
          </a:p>
          <a:p>
            <a:pPr eaLnBrk="1" hangingPunct="1">
              <a:lnSpc>
                <a:spcPct val="90000"/>
              </a:lnSpc>
            </a:pPr>
            <a:r>
              <a:rPr lang="en-AU" altLang="zh-CN" smtClean="0">
                <a:ea typeface="宋体" panose="02010600030101010101" pitchFamily="2" charset="-122"/>
              </a:rPr>
              <a:t>特权指令仅在系统模式下可用</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如果在用户模式下执行，则会进入系统陷阱</a:t>
            </a:r>
            <a:endParaRPr lang="en-AU" altLang="zh-CN" smtClean="0">
              <a:ea typeface="宋体" panose="02010600030101010101" pitchFamily="2" charset="-122"/>
            </a:endParaRPr>
          </a:p>
          <a:p>
            <a:pPr eaLnBrk="1" hangingPunct="1">
              <a:lnSpc>
                <a:spcPct val="90000"/>
              </a:lnSpc>
            </a:pPr>
            <a:r>
              <a:rPr lang="en-AU" altLang="zh-CN" smtClean="0">
                <a:ea typeface="宋体" panose="02010600030101010101" pitchFamily="2" charset="-122"/>
              </a:rPr>
              <a:t>只能通过特权指令访问的所有物理资源</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包括页表、中断控制、I/O寄存器</a:t>
            </a:r>
            <a:endParaRPr lang="en-AU" altLang="zh-CN" smtClean="0">
              <a:ea typeface="宋体" panose="02010600030101010101" pitchFamily="2" charset="-122"/>
            </a:endParaRPr>
          </a:p>
          <a:p>
            <a:endParaRPr lang="en-AU" altLang="zh-CN" smtClean="0">
              <a:ea typeface="宋体" panose="02010600030101010101" pitchFamily="2" charset="-122"/>
            </a:endParaRPr>
          </a:p>
          <a:p>
            <a:endParaRPr lang="en-US" smtClean="0"/>
          </a:p>
        </p:txBody>
      </p:sp>
      <p:sp>
        <p:nvSpPr>
          <p:cNvPr id="8909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EF7AAFD1-5EE4-4E48-8D76-B0E78625447A}" type="slidenum">
              <a:rPr lang="en-AU" altLang="zh-CN"/>
            </a:fld>
            <a:endParaRPr lang="en-AU" altLang="zh-CN"/>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E548DF43-2DCC-4961-8032-223CA82629B3}" type="slidenum">
              <a:rPr lang="en-AU" altLang="zh-CN"/>
            </a:fld>
            <a:endParaRPr lang="en-AU" altLang="zh-CN"/>
          </a:p>
        </p:txBody>
      </p:sp>
      <p:sp>
        <p:nvSpPr>
          <p:cNvPr id="90115"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指令集支持</a:t>
            </a:r>
            <a:endParaRPr lang="en-AU" altLang="zh-CN" smtClean="0">
              <a:ea typeface="宋体" panose="02010600030101010101" pitchFamily="2" charset="-122"/>
            </a:endParaRPr>
          </a:p>
        </p:txBody>
      </p:sp>
      <p:sp>
        <p:nvSpPr>
          <p:cNvPr id="88068" name="Rectangle 3"/>
          <p:cNvSpPr>
            <a:spLocks noGrp="1" noChangeArrowheads="1"/>
          </p:cNvSpPr>
          <p:nvPr>
            <p:ph type="body" idx="1"/>
          </p:nvPr>
        </p:nvSpPr>
        <p:spPr/>
        <p:txBody>
          <a:bodyPr/>
          <a:lstStyle/>
          <a:p>
            <a:pPr eaLnBrk="1" hangingPunct="1">
              <a:lnSpc>
                <a:spcPct val="90000"/>
              </a:lnSpc>
            </a:pPr>
            <a:r>
              <a:rPr lang="en-AU" altLang="zh-CN" sz="2400" smtClean="0">
                <a:ea typeface="宋体" panose="02010600030101010101" pitchFamily="2" charset="-122"/>
              </a:rPr>
              <a:t>如果在ISA设计期间就计划了虚拟机，那么就可以轻松减少指令数并提高仿真速度</a:t>
            </a:r>
            <a:endParaRPr lang="en-AU" altLang="zh-CN" sz="2400" smtClean="0">
              <a:ea typeface="宋体" panose="02010600030101010101" pitchFamily="2" charset="-122"/>
            </a:endParaRPr>
          </a:p>
          <a:p>
            <a:pPr lvl="1" eaLnBrk="1" hangingPunct="1">
              <a:lnSpc>
                <a:spcPct val="90000"/>
              </a:lnSpc>
            </a:pPr>
            <a:r>
              <a:rPr lang="en-AU" altLang="zh-CN" sz="2000" smtClean="0">
                <a:ea typeface="宋体" panose="02010600030101010101" pitchFamily="2" charset="-122"/>
              </a:rPr>
              <a:t>e.g.</a:t>
            </a:r>
            <a:r>
              <a:rPr lang="en-AU" altLang="zh-CN" sz="2000" i="1" smtClean="0">
                <a:ea typeface="宋体" panose="02010600030101010101" pitchFamily="2" charset="-122"/>
              </a:rPr>
              <a:t>可虚拟化体系结构，它直接在硬件上运行虚拟机，如IBM 370</a:t>
            </a:r>
            <a:r>
              <a:rPr lang="en-AU" altLang="zh-CN" sz="2000" smtClean="0">
                <a:ea typeface="宋体" panose="02010600030101010101" pitchFamily="2" charset="-122"/>
              </a:rPr>
              <a:t/>
            </a:r>
            <a:r>
              <a:rPr lang="en-AU" altLang="zh-CN" sz="2000" smtClean="0">
                <a:solidFill>
                  <a:srgbClr val="FF0000"/>
                </a:solidFill>
                <a:ea typeface="宋体" panose="02010600030101010101" pitchFamily="2" charset="-122"/>
              </a:rPr>
              <a:t/>
            </a:r>
            <a:endParaRPr lang="en-AU" altLang="zh-CN" sz="2000" smtClean="0">
              <a:solidFill>
                <a:srgbClr val="FF0000"/>
              </a:solidFill>
              <a:ea typeface="宋体" panose="02010600030101010101" pitchFamily="2" charset="-122"/>
            </a:endParaRPr>
          </a:p>
          <a:p>
            <a:pPr lvl="3" eaLnBrk="1" hangingPunct="1">
              <a:lnSpc>
                <a:spcPct val="90000"/>
              </a:lnSpc>
            </a:pPr>
            <a:endParaRPr lang="en-AU" altLang="zh-CN" sz="1200" smtClean="0">
              <a:ea typeface="宋体" panose="02010600030101010101" pitchFamily="2" charset="-122"/>
            </a:endParaRPr>
          </a:p>
          <a:p>
            <a:pPr eaLnBrk="1" hangingPunct="1">
              <a:lnSpc>
                <a:spcPct val="90000"/>
              </a:lnSpc>
            </a:pPr>
            <a:r>
              <a:rPr lang="en-AU" altLang="zh-CN" sz="2400" smtClean="0">
                <a:ea typeface="宋体" panose="02010600030101010101" pitchFamily="2" charset="-122"/>
              </a:rPr>
              <a:t>不幸的是，虚拟机直到最近才被考虑用于桌面和基于PC的系统</a:t>
            </a:r>
            <a:endParaRPr lang="en-AU" altLang="zh-CN" sz="2400" smtClean="0">
              <a:ea typeface="宋体" panose="02010600030101010101" pitchFamily="2" charset="-122"/>
            </a:endParaRPr>
          </a:p>
          <a:p>
            <a:pPr lvl="2" eaLnBrk="1" hangingPunct="1">
              <a:lnSpc>
                <a:spcPct val="90000"/>
              </a:lnSpc>
            </a:pPr>
            <a:endParaRPr lang="en-AU" altLang="zh-CN" sz="1600" smtClean="0">
              <a:ea typeface="宋体" panose="02010600030101010101" pitchFamily="2" charset="-122"/>
            </a:endParaRPr>
          </a:p>
          <a:p>
            <a:pPr eaLnBrk="1" hangingPunct="1">
              <a:lnSpc>
                <a:spcPct val="90000"/>
              </a:lnSpc>
            </a:pPr>
            <a:r>
              <a:rPr lang="en-AU" altLang="zh-CN" sz="2400" smtClean="0">
                <a:ea typeface="宋体" panose="02010600030101010101" pitchFamily="2" charset="-122"/>
              </a:rPr>
              <a:t>大多数ISA在创建时并未考虑虚拟化</a:t>
            </a:r>
            <a:endParaRPr lang="en-AU" altLang="zh-CN" sz="2400" smtClean="0">
              <a:ea typeface="宋体" panose="02010600030101010101" pitchFamily="2" charset="-122"/>
            </a:endParaRPr>
          </a:p>
          <a:p>
            <a:pPr lvl="1" eaLnBrk="1" hangingPunct="1">
              <a:lnSpc>
                <a:spcPct val="90000"/>
              </a:lnSpc>
            </a:pPr>
            <a:r>
              <a:rPr lang="en-AU" altLang="zh-CN" sz="2000" smtClean="0">
                <a:ea typeface="宋体" panose="02010600030101010101" pitchFamily="2" charset="-122"/>
              </a:rPr>
              <a:t>e.g.</a:t>
            </a:r>
            <a:r>
              <a:rPr lang="en-AU" altLang="zh-CN" sz="2000" smtClean="0">
                <a:solidFill>
                  <a:srgbClr val="FF0000"/>
                </a:solidFill>
                <a:ea typeface="宋体" panose="02010600030101010101" pitchFamily="2" charset="-122"/>
              </a:rPr>
              <a:t>x86、大多数RISC架构（ARM、MIPS）</a:t>
            </a:r>
            <a:endParaRPr lang="en-AU" altLang="zh-CN" sz="2000" smtClean="0">
              <a:solidFill>
                <a:srgbClr val="FF0000"/>
              </a:solidFill>
              <a:ea typeface="宋体" panose="02010600030101010101" pitchFamily="2" charset="-122"/>
            </a:endParaRPr>
          </a:p>
          <a:p>
            <a:pPr lvl="3" eaLnBrk="1" hangingPunct="1">
              <a:lnSpc>
                <a:spcPct val="90000"/>
              </a:lnSpc>
            </a:pPr>
            <a:endParaRPr lang="en-AU" altLang="zh-CN" sz="1200" smtClean="0">
              <a:ea typeface="宋体" panose="02010600030101010101" pitchFamily="2" charset="-122"/>
            </a:endParaRPr>
          </a:p>
          <a:p>
            <a:pPr eaLnBrk="1" hangingPunct="1">
              <a:lnSpc>
                <a:spcPct val="90000"/>
              </a:lnSpc>
            </a:pPr>
            <a:r>
              <a:rPr lang="en-AU" altLang="zh-CN" sz="2400" smtClean="0">
                <a:ea typeface="宋体" panose="02010600030101010101" pitchFamily="2" charset="-122"/>
              </a:rPr>
              <a:t>最近虚拟化支持的复兴</a:t>
            </a:r>
            <a:endParaRPr lang="en-AU" altLang="zh-CN" sz="2400" smtClean="0">
              <a:ea typeface="宋体" panose="02010600030101010101" pitchFamily="2" charset="-122"/>
            </a:endParaRPr>
          </a:p>
          <a:p>
            <a:pPr lvl="1" eaLnBrk="1" hangingPunct="1">
              <a:lnSpc>
                <a:spcPct val="90000"/>
              </a:lnSpc>
            </a:pPr>
            <a:r>
              <a:rPr lang="en-AU" altLang="zh-CN" sz="2200" smtClean="0">
                <a:ea typeface="宋体" panose="02010600030101010101" pitchFamily="2" charset="-122"/>
              </a:rPr>
              <a:t>当前的ISA（例如x86 )正在适应以降低虚拟化成本（如Intel和AMD的新提案所示）</a:t>
            </a:r>
            <a:r>
              <a:rPr lang="en-AU" altLang="zh-CN" sz="2200" smtClean="0">
                <a:solidFill>
                  <a:srgbClr val="FF0000"/>
                </a:solidFill>
                <a:ea typeface="宋体" panose="02010600030101010101" pitchFamily="2" charset="-122"/>
              </a:rPr>
              <a:t/>
            </a:r>
            <a:r>
              <a:rPr lang="en-AU" altLang="zh-CN" sz="2200" smtClean="0">
                <a:ea typeface="宋体" panose="02010600030101010101" pitchFamily="2" charset="-122"/>
              </a:rPr>
              <a:t/>
            </a:r>
            <a:endParaRPr lang="en-AU" altLang="zh-CN" sz="220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06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8068">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8068">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8068">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806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8068">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806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218F3E1D-AF87-4F51-9E05-AB04E6DA9260}" type="slidenum">
              <a:rPr lang="en-AU" altLang="zh-CN"/>
            </a:fld>
            <a:endParaRPr lang="en-AU" altLang="zh-CN"/>
          </a:p>
        </p:txBody>
      </p:sp>
      <p:sp>
        <p:nvSpPr>
          <p:cNvPr id="91139"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缓存控制</a:t>
            </a:r>
            <a:endParaRPr lang="en-AU" altLang="zh-CN" smtClean="0">
              <a:ea typeface="宋体" panose="02010600030101010101" pitchFamily="2" charset="-122"/>
            </a:endParaRPr>
          </a:p>
        </p:txBody>
      </p:sp>
      <p:sp>
        <p:nvSpPr>
          <p:cNvPr id="91140" name="Rectangle 3"/>
          <p:cNvSpPr>
            <a:spLocks noGrp="1" noChangeArrowheads="1"/>
          </p:cNvSpPr>
          <p:nvPr>
            <p:ph type="body" idx="1"/>
          </p:nvPr>
        </p:nvSpPr>
        <p:spPr>
          <a:xfrm>
            <a:off x="684213" y="1125538"/>
            <a:ext cx="8270875" cy="3743325"/>
          </a:xfrm>
        </p:spPr>
        <p:txBody>
          <a:bodyPr/>
          <a:lstStyle/>
          <a:p>
            <a:pPr eaLnBrk="1" hangingPunct="1"/>
            <a:r>
              <a:rPr lang="en-AU" altLang="zh-CN" sz="2800" smtClean="0">
                <a:ea typeface="宋体" panose="02010600030101010101" pitchFamily="2" charset="-122"/>
              </a:rPr>
              <a:t>示例缓存特性</a:t>
            </a:r>
            <a:endParaRPr lang="en-AU" altLang="zh-CN" sz="2800" smtClean="0">
              <a:ea typeface="宋体" panose="02010600030101010101" pitchFamily="2" charset="-122"/>
            </a:endParaRPr>
          </a:p>
          <a:p>
            <a:pPr lvl="1" eaLnBrk="1" hangingPunct="1"/>
            <a:r>
              <a:rPr lang="en-AU" altLang="zh-CN" sz="2400" smtClean="0">
                <a:ea typeface="宋体" panose="02010600030101010101" pitchFamily="2" charset="-122"/>
              </a:rPr>
              <a:t>直接映射、回写、写入分配</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块大小：4个字(16字节）</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缓存大小：16 KB (1024块）</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32位字节地址</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每个块的有效位和脏位</a:t>
            </a:r>
            <a:endParaRPr lang="en-AU" altLang="zh-CN" sz="2400" smtClean="0">
              <a:ea typeface="宋体" panose="02010600030101010101" pitchFamily="2" charset="-122"/>
            </a:endParaRPr>
          </a:p>
          <a:p>
            <a:pPr lvl="1" eaLnBrk="1" hangingPunct="1"/>
            <a:r>
              <a:rPr lang="en-AU" altLang="zh-CN" sz="2400" smtClean="0">
                <a:ea typeface="宋体" panose="02010600030101010101" pitchFamily="2" charset="-122"/>
              </a:rPr>
              <a:t>阻止缓存</a:t>
            </a:r>
            <a:endParaRPr lang="en-AU" altLang="zh-CN" sz="2400" smtClean="0">
              <a:ea typeface="宋体" panose="02010600030101010101" pitchFamily="2" charset="-122"/>
            </a:endParaRPr>
          </a:p>
          <a:p>
            <a:pPr lvl="2" eaLnBrk="1" hangingPunct="1"/>
            <a:r>
              <a:rPr lang="en-AU" altLang="zh-CN" sz="2000" smtClean="0">
                <a:ea typeface="宋体" panose="02010600030101010101" pitchFamily="2" charset="-122"/>
              </a:rPr>
              <a:t>CPU等待访问完成</a:t>
            </a:r>
            <a:endParaRPr lang="en-AU" altLang="zh-CN" sz="2000" smtClean="0">
              <a:ea typeface="宋体" panose="02010600030101010101" pitchFamily="2" charset="-122"/>
            </a:endParaRPr>
          </a:p>
        </p:txBody>
      </p:sp>
      <p:sp>
        <p:nvSpPr>
          <p:cNvPr id="91141" name="Text Box 4"/>
          <p:cNvSpPr txBox="1">
            <a:spLocks noChangeArrowheads="1"/>
          </p:cNvSpPr>
          <p:nvPr/>
        </p:nvSpPr>
        <p:spPr bwMode="auto">
          <a:xfrm rot="5400000">
            <a:off x="5776119" y="3001169"/>
            <a:ext cx="63690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第5.7节使用有限状态机控制简单缓存</a:t>
            </a:r>
            <a:r>
              <a:rPr lang="en-AU" altLang="zh-CN">
                <a:solidFill>
                  <a:schemeClr val="folHlink"/>
                </a:solidFill>
                <a:ea typeface="宋体" panose="02010600030101010101" pitchFamily="2" charset="-122"/>
              </a:rPr>
              <a:t/>
            </a:r>
            <a:endParaRPr lang="en-US">
              <a:solidFill>
                <a:schemeClr val="folHlink"/>
              </a:solidFill>
            </a:endParaRPr>
          </a:p>
        </p:txBody>
      </p:sp>
      <p:grpSp>
        <p:nvGrpSpPr>
          <p:cNvPr id="91142" name="Group 18"/>
          <p:cNvGrpSpPr/>
          <p:nvPr/>
        </p:nvGrpSpPr>
        <p:grpSpPr bwMode="auto">
          <a:xfrm>
            <a:off x="1619250" y="4941888"/>
            <a:ext cx="5226050" cy="1104900"/>
            <a:chOff x="1020" y="3113"/>
            <a:chExt cx="3292" cy="696"/>
          </a:xfrm>
        </p:grpSpPr>
        <p:sp>
          <p:nvSpPr>
            <p:cNvPr id="91143" name="Rectangle 6"/>
            <p:cNvSpPr>
              <a:spLocks noChangeArrowheads="1"/>
            </p:cNvSpPr>
            <p:nvPr/>
          </p:nvSpPr>
          <p:spPr bwMode="auto">
            <a:xfrm>
              <a:off x="1039" y="3334"/>
              <a:ext cx="1569" cy="273"/>
            </a:xfrm>
            <a:prstGeom prst="rect">
              <a:avLst/>
            </a:prstGeom>
            <a:noFill/>
            <a:ln w="1905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ctr"/>
              <a:r>
                <a:rPr lang="en-US" sz="2400"/>
                <a:t>标签</a:t>
              </a:r>
              <a:endParaRPr lang="en-AU" altLang="zh-CN" sz="2400">
                <a:ea typeface="宋体" panose="02010600030101010101" pitchFamily="2" charset="-122"/>
              </a:endParaRPr>
            </a:p>
          </p:txBody>
        </p:sp>
        <p:sp>
          <p:nvSpPr>
            <p:cNvPr id="91144" name="Rectangle 7"/>
            <p:cNvSpPr>
              <a:spLocks noChangeArrowheads="1"/>
            </p:cNvSpPr>
            <p:nvPr/>
          </p:nvSpPr>
          <p:spPr bwMode="auto">
            <a:xfrm>
              <a:off x="2608" y="3334"/>
              <a:ext cx="1017" cy="273"/>
            </a:xfrm>
            <a:prstGeom prst="rect">
              <a:avLst/>
            </a:prstGeom>
            <a:noFill/>
            <a:ln w="1905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ctr"/>
              <a:r>
                <a:rPr lang="en-US" sz="2400"/>
                <a:t>索引</a:t>
              </a:r>
              <a:endParaRPr lang="en-AU" altLang="zh-CN" sz="2400">
                <a:ea typeface="宋体" panose="02010600030101010101" pitchFamily="2" charset="-122"/>
              </a:endParaRPr>
            </a:p>
          </p:txBody>
        </p:sp>
        <p:sp>
          <p:nvSpPr>
            <p:cNvPr id="91145" name="Rectangle 8"/>
            <p:cNvSpPr>
              <a:spLocks noChangeArrowheads="1"/>
            </p:cNvSpPr>
            <p:nvPr/>
          </p:nvSpPr>
          <p:spPr bwMode="auto">
            <a:xfrm>
              <a:off x="3625" y="3334"/>
              <a:ext cx="635" cy="273"/>
            </a:xfrm>
            <a:prstGeom prst="rect">
              <a:avLst/>
            </a:prstGeom>
            <a:noFill/>
            <a:ln w="1905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ctr"/>
              <a:r>
                <a:rPr lang="en-US" sz="2400"/>
                <a:t>偏移量</a:t>
              </a:r>
              <a:endParaRPr lang="en-AU" altLang="zh-CN" sz="2400">
                <a:ea typeface="宋体" panose="02010600030101010101" pitchFamily="2" charset="-122"/>
              </a:endParaRPr>
            </a:p>
          </p:txBody>
        </p:sp>
        <p:sp>
          <p:nvSpPr>
            <p:cNvPr id="91146" name="Text Box 9"/>
            <p:cNvSpPr txBox="1">
              <a:spLocks noChangeArrowheads="1"/>
            </p:cNvSpPr>
            <p:nvPr/>
          </p:nvSpPr>
          <p:spPr bwMode="auto">
            <a:xfrm>
              <a:off x="4116" y="3113"/>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0</a:t>
              </a:r>
              <a:endParaRPr lang="en-AU" altLang="zh-CN">
                <a:ea typeface="宋体" panose="02010600030101010101" pitchFamily="2" charset="-122"/>
              </a:endParaRPr>
            </a:p>
          </p:txBody>
        </p:sp>
        <p:sp>
          <p:nvSpPr>
            <p:cNvPr id="91147" name="Text Box 10"/>
            <p:cNvSpPr txBox="1">
              <a:spLocks noChangeArrowheads="1"/>
            </p:cNvSpPr>
            <p:nvPr/>
          </p:nvSpPr>
          <p:spPr bwMode="auto">
            <a:xfrm>
              <a:off x="3617" y="3113"/>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3</a:t>
              </a:r>
              <a:endParaRPr lang="en-AU" altLang="zh-CN">
                <a:ea typeface="宋体" panose="02010600030101010101" pitchFamily="2" charset="-122"/>
              </a:endParaRPr>
            </a:p>
          </p:txBody>
        </p:sp>
        <p:sp>
          <p:nvSpPr>
            <p:cNvPr id="91148" name="Text Box 11"/>
            <p:cNvSpPr txBox="1">
              <a:spLocks noChangeArrowheads="1"/>
            </p:cNvSpPr>
            <p:nvPr/>
          </p:nvSpPr>
          <p:spPr bwMode="auto">
            <a:xfrm>
              <a:off x="3394" y="3113"/>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4</a:t>
              </a:r>
              <a:endParaRPr lang="en-AU" altLang="zh-CN">
                <a:ea typeface="宋体" panose="02010600030101010101" pitchFamily="2" charset="-122"/>
              </a:endParaRPr>
            </a:p>
          </p:txBody>
        </p:sp>
        <p:sp>
          <p:nvSpPr>
            <p:cNvPr id="91149" name="Text Box 12"/>
            <p:cNvSpPr txBox="1">
              <a:spLocks noChangeArrowheads="1"/>
            </p:cNvSpPr>
            <p:nvPr/>
          </p:nvSpPr>
          <p:spPr bwMode="auto">
            <a:xfrm>
              <a:off x="2604" y="3113"/>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9</a:t>
              </a:r>
              <a:endParaRPr lang="en-AU" altLang="zh-CN">
                <a:ea typeface="宋体" panose="02010600030101010101" pitchFamily="2" charset="-122"/>
              </a:endParaRPr>
            </a:p>
          </p:txBody>
        </p:sp>
        <p:sp>
          <p:nvSpPr>
            <p:cNvPr id="91150" name="Text Box 13"/>
            <p:cNvSpPr txBox="1">
              <a:spLocks noChangeArrowheads="1"/>
            </p:cNvSpPr>
            <p:nvPr/>
          </p:nvSpPr>
          <p:spPr bwMode="auto">
            <a:xfrm>
              <a:off x="2381" y="3113"/>
              <a:ext cx="27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10</a:t>
              </a:r>
              <a:endParaRPr lang="en-AU" altLang="zh-CN">
                <a:ea typeface="宋体" panose="02010600030101010101" pitchFamily="2" charset="-122"/>
              </a:endParaRPr>
            </a:p>
          </p:txBody>
        </p:sp>
        <p:sp>
          <p:nvSpPr>
            <p:cNvPr id="91151" name="Text Box 14"/>
            <p:cNvSpPr txBox="1">
              <a:spLocks noChangeArrowheads="1"/>
            </p:cNvSpPr>
            <p:nvPr/>
          </p:nvSpPr>
          <p:spPr bwMode="auto">
            <a:xfrm>
              <a:off x="1020" y="3113"/>
              <a:ext cx="27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31</a:t>
              </a:r>
              <a:endParaRPr lang="en-AU" altLang="zh-CN">
                <a:ea typeface="宋体" panose="02010600030101010101" pitchFamily="2" charset="-122"/>
              </a:endParaRPr>
            </a:p>
          </p:txBody>
        </p:sp>
        <p:sp>
          <p:nvSpPr>
            <p:cNvPr id="91152" name="Text Box 15"/>
            <p:cNvSpPr txBox="1">
              <a:spLocks noChangeArrowheads="1"/>
            </p:cNvSpPr>
            <p:nvPr/>
          </p:nvSpPr>
          <p:spPr bwMode="auto">
            <a:xfrm>
              <a:off x="3711" y="3578"/>
              <a:ext cx="46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4位</a:t>
              </a:r>
              <a:endParaRPr lang="en-AU" altLang="zh-CN">
                <a:ea typeface="宋体" panose="02010600030101010101" pitchFamily="2" charset="-122"/>
              </a:endParaRPr>
            </a:p>
          </p:txBody>
        </p:sp>
        <p:sp>
          <p:nvSpPr>
            <p:cNvPr id="91153" name="Text Box 16"/>
            <p:cNvSpPr txBox="1">
              <a:spLocks noChangeArrowheads="1"/>
            </p:cNvSpPr>
            <p:nvPr/>
          </p:nvSpPr>
          <p:spPr bwMode="auto">
            <a:xfrm>
              <a:off x="2835" y="3578"/>
              <a:ext cx="5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10位</a:t>
              </a:r>
              <a:endParaRPr lang="en-AU" altLang="zh-CN">
                <a:ea typeface="宋体" panose="02010600030101010101" pitchFamily="2" charset="-122"/>
              </a:endParaRPr>
            </a:p>
          </p:txBody>
        </p:sp>
        <p:sp>
          <p:nvSpPr>
            <p:cNvPr id="91154" name="Text Box 17"/>
            <p:cNvSpPr txBox="1">
              <a:spLocks noChangeArrowheads="1"/>
            </p:cNvSpPr>
            <p:nvPr/>
          </p:nvSpPr>
          <p:spPr bwMode="auto">
            <a:xfrm>
              <a:off x="1565" y="3578"/>
              <a:ext cx="54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t>18位</a:t>
              </a:r>
              <a:endParaRPr lang="en-AU" altLang="zh-CN">
                <a:ea typeface="宋体" panose="02010600030101010101"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14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1140">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1140">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1140">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1140">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1140">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1140">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114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00E6B630-8ECA-4324-BD25-CFB29FE7ED6F}" type="slidenum">
              <a:rPr lang="en-AU" altLang="zh-CN"/>
            </a:fld>
            <a:endParaRPr lang="en-AU" altLang="zh-CN"/>
          </a:p>
        </p:txBody>
      </p:sp>
      <p:sp>
        <p:nvSpPr>
          <p:cNvPr id="92163"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接口信号</a:t>
            </a:r>
            <a:endParaRPr lang="en-AU" altLang="zh-CN" smtClean="0">
              <a:ea typeface="宋体" panose="02010600030101010101" pitchFamily="2" charset="-122"/>
            </a:endParaRPr>
          </a:p>
        </p:txBody>
      </p:sp>
      <p:sp>
        <p:nvSpPr>
          <p:cNvPr id="92164" name="Rectangle 4"/>
          <p:cNvSpPr>
            <a:spLocks noChangeArrowheads="1"/>
          </p:cNvSpPr>
          <p:nvPr/>
        </p:nvSpPr>
        <p:spPr bwMode="auto">
          <a:xfrm>
            <a:off x="4211638" y="1916113"/>
            <a:ext cx="1152525" cy="2952750"/>
          </a:xfrm>
          <a:prstGeom prst="rect">
            <a:avLst/>
          </a:prstGeom>
          <a:noFill/>
          <a:ln w="28575">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ctr"/>
            <a:r>
              <a:rPr lang="en-AU" altLang="zh-CN">
                <a:ea typeface="宋体" panose="02010600030101010101" pitchFamily="2" charset="-122"/>
              </a:rPr>
              <a:t>藏物处</a:t>
            </a:r>
            <a:endParaRPr lang="en-AU" altLang="zh-CN">
              <a:ea typeface="宋体" panose="02010600030101010101" pitchFamily="2" charset="-122"/>
            </a:endParaRPr>
          </a:p>
        </p:txBody>
      </p:sp>
      <p:sp>
        <p:nvSpPr>
          <p:cNvPr id="92165" name="Rectangle 5"/>
          <p:cNvSpPr>
            <a:spLocks noChangeArrowheads="1"/>
          </p:cNvSpPr>
          <p:nvPr/>
        </p:nvSpPr>
        <p:spPr bwMode="auto">
          <a:xfrm>
            <a:off x="828675" y="1987550"/>
            <a:ext cx="1152525" cy="2952750"/>
          </a:xfrm>
          <a:prstGeom prst="rect">
            <a:avLst/>
          </a:prstGeom>
          <a:noFill/>
          <a:ln w="28575">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ctr"/>
            <a:r>
              <a:rPr lang="en-AU" altLang="zh-CN">
                <a:ea typeface="宋体" panose="02010600030101010101" pitchFamily="2" charset="-122"/>
              </a:rPr>
              <a:t>中央处理器</a:t>
            </a:r>
            <a:endParaRPr lang="en-AU" altLang="zh-CN">
              <a:ea typeface="宋体" panose="02010600030101010101" pitchFamily="2" charset="-122"/>
            </a:endParaRPr>
          </a:p>
        </p:txBody>
      </p:sp>
      <p:sp>
        <p:nvSpPr>
          <p:cNvPr id="92166" name="Rectangle 6"/>
          <p:cNvSpPr>
            <a:spLocks noChangeArrowheads="1"/>
          </p:cNvSpPr>
          <p:nvPr/>
        </p:nvSpPr>
        <p:spPr bwMode="auto">
          <a:xfrm>
            <a:off x="7596188" y="1916113"/>
            <a:ext cx="1152525" cy="2952750"/>
          </a:xfrm>
          <a:prstGeom prst="rect">
            <a:avLst/>
          </a:prstGeom>
          <a:noFill/>
          <a:ln w="28575">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p>
            <a:pPr algn="ctr"/>
            <a:r>
              <a:rPr lang="en-AU" altLang="zh-CN">
                <a:ea typeface="宋体" panose="02010600030101010101" pitchFamily="2" charset="-122"/>
              </a:rPr>
              <a:t>记忆力</a:t>
            </a:r>
            <a:endParaRPr lang="en-AU" altLang="zh-CN">
              <a:ea typeface="宋体" panose="02010600030101010101" pitchFamily="2" charset="-122"/>
            </a:endParaRPr>
          </a:p>
        </p:txBody>
      </p:sp>
      <p:sp>
        <p:nvSpPr>
          <p:cNvPr id="92167" name="Line 7"/>
          <p:cNvSpPr>
            <a:spLocks noChangeShapeType="1"/>
          </p:cNvSpPr>
          <p:nvPr/>
        </p:nvSpPr>
        <p:spPr bwMode="auto">
          <a:xfrm>
            <a:off x="1979613" y="2347913"/>
            <a:ext cx="2232025"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68" name="Line 8"/>
          <p:cNvSpPr>
            <a:spLocks noChangeShapeType="1"/>
          </p:cNvSpPr>
          <p:nvPr/>
        </p:nvSpPr>
        <p:spPr bwMode="auto">
          <a:xfrm>
            <a:off x="1979613" y="2706688"/>
            <a:ext cx="2232025"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69" name="Text Box 9"/>
          <p:cNvSpPr txBox="1">
            <a:spLocks noChangeArrowheads="1"/>
          </p:cNvSpPr>
          <p:nvPr/>
        </p:nvSpPr>
        <p:spPr bwMode="auto">
          <a:xfrm>
            <a:off x="2195513" y="2058988"/>
            <a:ext cx="1327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读/写</a:t>
            </a:r>
            <a:endParaRPr lang="en-AU" altLang="zh-CN">
              <a:ea typeface="宋体" panose="02010600030101010101" pitchFamily="2" charset="-122"/>
            </a:endParaRPr>
          </a:p>
        </p:txBody>
      </p:sp>
      <p:sp>
        <p:nvSpPr>
          <p:cNvPr id="92170" name="Text Box 10"/>
          <p:cNvSpPr txBox="1">
            <a:spLocks noChangeArrowheads="1"/>
          </p:cNvSpPr>
          <p:nvPr/>
        </p:nvSpPr>
        <p:spPr bwMode="auto">
          <a:xfrm>
            <a:off x="2195513" y="2419350"/>
            <a:ext cx="692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有效</a:t>
            </a:r>
            <a:endParaRPr lang="en-AU" altLang="zh-CN">
              <a:ea typeface="宋体" panose="02010600030101010101" pitchFamily="2" charset="-122"/>
            </a:endParaRPr>
          </a:p>
        </p:txBody>
      </p:sp>
      <p:sp>
        <p:nvSpPr>
          <p:cNvPr id="92171" name="Line 11"/>
          <p:cNvSpPr>
            <a:spLocks noChangeShapeType="1"/>
          </p:cNvSpPr>
          <p:nvPr/>
        </p:nvSpPr>
        <p:spPr bwMode="auto">
          <a:xfrm>
            <a:off x="1979613" y="3140075"/>
            <a:ext cx="2232025"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72" name="Text Box 12"/>
          <p:cNvSpPr txBox="1">
            <a:spLocks noChangeArrowheads="1"/>
          </p:cNvSpPr>
          <p:nvPr/>
        </p:nvSpPr>
        <p:spPr bwMode="auto">
          <a:xfrm>
            <a:off x="2195513" y="2852738"/>
            <a:ext cx="1022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地址</a:t>
            </a:r>
            <a:endParaRPr lang="en-AU" altLang="zh-CN">
              <a:ea typeface="宋体" panose="02010600030101010101" pitchFamily="2" charset="-122"/>
            </a:endParaRPr>
          </a:p>
        </p:txBody>
      </p:sp>
      <p:sp>
        <p:nvSpPr>
          <p:cNvPr id="92173" name="Line 13"/>
          <p:cNvSpPr>
            <a:spLocks noChangeShapeType="1"/>
          </p:cNvSpPr>
          <p:nvPr/>
        </p:nvSpPr>
        <p:spPr bwMode="auto">
          <a:xfrm>
            <a:off x="1979613" y="3571875"/>
            <a:ext cx="2232025"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74" name="Text Box 14"/>
          <p:cNvSpPr txBox="1">
            <a:spLocks noChangeArrowheads="1"/>
          </p:cNvSpPr>
          <p:nvPr/>
        </p:nvSpPr>
        <p:spPr bwMode="auto">
          <a:xfrm>
            <a:off x="2195513" y="3284538"/>
            <a:ext cx="1263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写入数据</a:t>
            </a:r>
            <a:endParaRPr lang="en-AU" altLang="zh-CN">
              <a:ea typeface="宋体" panose="02010600030101010101" pitchFamily="2" charset="-122"/>
            </a:endParaRPr>
          </a:p>
        </p:txBody>
      </p:sp>
      <p:sp>
        <p:nvSpPr>
          <p:cNvPr id="92175" name="Line 15"/>
          <p:cNvSpPr>
            <a:spLocks noChangeShapeType="1"/>
          </p:cNvSpPr>
          <p:nvPr/>
        </p:nvSpPr>
        <p:spPr bwMode="auto">
          <a:xfrm>
            <a:off x="1979613" y="4003675"/>
            <a:ext cx="2232025" cy="0"/>
          </a:xfrm>
          <a:prstGeom prst="line">
            <a:avLst/>
          </a:prstGeom>
          <a:noFill/>
          <a:ln w="19050">
            <a:solidFill>
              <a:schemeClr val="tx1"/>
            </a:solidFill>
            <a:round/>
            <a:head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76" name="Text Box 16"/>
          <p:cNvSpPr txBox="1">
            <a:spLocks noChangeArrowheads="1"/>
          </p:cNvSpPr>
          <p:nvPr/>
        </p:nvSpPr>
        <p:spPr bwMode="auto">
          <a:xfrm>
            <a:off x="2195513" y="3716338"/>
            <a:ext cx="1276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读取数据</a:t>
            </a:r>
            <a:endParaRPr lang="en-AU" altLang="zh-CN">
              <a:ea typeface="宋体" panose="02010600030101010101" pitchFamily="2" charset="-122"/>
            </a:endParaRPr>
          </a:p>
        </p:txBody>
      </p:sp>
      <p:sp>
        <p:nvSpPr>
          <p:cNvPr id="92177" name="Line 17"/>
          <p:cNvSpPr>
            <a:spLocks noChangeShapeType="1"/>
          </p:cNvSpPr>
          <p:nvPr/>
        </p:nvSpPr>
        <p:spPr bwMode="auto">
          <a:xfrm>
            <a:off x="1979613" y="4435475"/>
            <a:ext cx="2232025" cy="0"/>
          </a:xfrm>
          <a:prstGeom prst="line">
            <a:avLst/>
          </a:prstGeom>
          <a:noFill/>
          <a:ln w="9525">
            <a:solidFill>
              <a:schemeClr val="tx1"/>
            </a:solidFill>
            <a:round/>
            <a:head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78" name="Text Box 18"/>
          <p:cNvSpPr txBox="1">
            <a:spLocks noChangeArrowheads="1"/>
          </p:cNvSpPr>
          <p:nvPr/>
        </p:nvSpPr>
        <p:spPr bwMode="auto">
          <a:xfrm>
            <a:off x="2195513" y="4148138"/>
            <a:ext cx="844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准备好的</a:t>
            </a:r>
            <a:endParaRPr lang="en-AU" altLang="zh-CN">
              <a:ea typeface="宋体" panose="02010600030101010101" pitchFamily="2" charset="-122"/>
            </a:endParaRPr>
          </a:p>
        </p:txBody>
      </p:sp>
      <p:sp>
        <p:nvSpPr>
          <p:cNvPr id="92179" name="Line 19"/>
          <p:cNvSpPr>
            <a:spLocks noChangeShapeType="1"/>
          </p:cNvSpPr>
          <p:nvPr/>
        </p:nvSpPr>
        <p:spPr bwMode="auto">
          <a:xfrm flipV="1">
            <a:off x="3756025" y="3067050"/>
            <a:ext cx="144463" cy="14446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92180" name="Line 20"/>
          <p:cNvSpPr>
            <a:spLocks noChangeShapeType="1"/>
          </p:cNvSpPr>
          <p:nvPr/>
        </p:nvSpPr>
        <p:spPr bwMode="auto">
          <a:xfrm flipV="1">
            <a:off x="3756025" y="3498850"/>
            <a:ext cx="144463" cy="14446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92181" name="Line 21"/>
          <p:cNvSpPr>
            <a:spLocks noChangeShapeType="1"/>
          </p:cNvSpPr>
          <p:nvPr/>
        </p:nvSpPr>
        <p:spPr bwMode="auto">
          <a:xfrm flipV="1">
            <a:off x="3756025" y="3932238"/>
            <a:ext cx="144463" cy="14446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92182" name="Text Box 22"/>
          <p:cNvSpPr txBox="1">
            <a:spLocks noChangeArrowheads="1"/>
          </p:cNvSpPr>
          <p:nvPr/>
        </p:nvSpPr>
        <p:spPr bwMode="auto">
          <a:xfrm>
            <a:off x="3636963" y="2778125"/>
            <a:ext cx="3810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AU" altLang="zh-CN" sz="1400">
                <a:ea typeface="宋体" panose="02010600030101010101" pitchFamily="2" charset="-122"/>
              </a:rPr>
              <a:t>32</a:t>
            </a:r>
            <a:endParaRPr lang="en-AU" altLang="zh-CN" sz="1400">
              <a:ea typeface="宋体" panose="02010600030101010101" pitchFamily="2" charset="-122"/>
            </a:endParaRPr>
          </a:p>
        </p:txBody>
      </p:sp>
      <p:sp>
        <p:nvSpPr>
          <p:cNvPr id="92183" name="Text Box 23"/>
          <p:cNvSpPr txBox="1">
            <a:spLocks noChangeArrowheads="1"/>
          </p:cNvSpPr>
          <p:nvPr/>
        </p:nvSpPr>
        <p:spPr bwMode="auto">
          <a:xfrm>
            <a:off x="3636963" y="3211513"/>
            <a:ext cx="3810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AU" altLang="zh-CN" sz="1400">
                <a:ea typeface="宋体" panose="02010600030101010101" pitchFamily="2" charset="-122"/>
              </a:rPr>
              <a:t>32</a:t>
            </a:r>
            <a:endParaRPr lang="en-AU" altLang="zh-CN" sz="1400">
              <a:ea typeface="宋体" panose="02010600030101010101" pitchFamily="2" charset="-122"/>
            </a:endParaRPr>
          </a:p>
        </p:txBody>
      </p:sp>
      <p:sp>
        <p:nvSpPr>
          <p:cNvPr id="92184" name="Text Box 24"/>
          <p:cNvSpPr txBox="1">
            <a:spLocks noChangeArrowheads="1"/>
          </p:cNvSpPr>
          <p:nvPr/>
        </p:nvSpPr>
        <p:spPr bwMode="auto">
          <a:xfrm>
            <a:off x="3636963" y="3644900"/>
            <a:ext cx="3810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AU" altLang="zh-CN" sz="1400">
                <a:ea typeface="宋体" panose="02010600030101010101" pitchFamily="2" charset="-122"/>
              </a:rPr>
              <a:t>32</a:t>
            </a:r>
            <a:endParaRPr lang="en-AU" altLang="zh-CN" sz="1400">
              <a:ea typeface="宋体" panose="02010600030101010101" pitchFamily="2" charset="-122"/>
            </a:endParaRPr>
          </a:p>
        </p:txBody>
      </p:sp>
      <p:sp>
        <p:nvSpPr>
          <p:cNvPr id="92185" name="Line 25"/>
          <p:cNvSpPr>
            <a:spLocks noChangeShapeType="1"/>
          </p:cNvSpPr>
          <p:nvPr/>
        </p:nvSpPr>
        <p:spPr bwMode="auto">
          <a:xfrm>
            <a:off x="5364163" y="2347913"/>
            <a:ext cx="2232025"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86" name="Line 26"/>
          <p:cNvSpPr>
            <a:spLocks noChangeShapeType="1"/>
          </p:cNvSpPr>
          <p:nvPr/>
        </p:nvSpPr>
        <p:spPr bwMode="auto">
          <a:xfrm>
            <a:off x="5364163" y="2706688"/>
            <a:ext cx="2232025"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87" name="Text Box 27"/>
          <p:cNvSpPr txBox="1">
            <a:spLocks noChangeArrowheads="1"/>
          </p:cNvSpPr>
          <p:nvPr/>
        </p:nvSpPr>
        <p:spPr bwMode="auto">
          <a:xfrm>
            <a:off x="5580063" y="2058988"/>
            <a:ext cx="1327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读/写</a:t>
            </a:r>
            <a:endParaRPr lang="en-AU" altLang="zh-CN">
              <a:ea typeface="宋体" panose="02010600030101010101" pitchFamily="2" charset="-122"/>
            </a:endParaRPr>
          </a:p>
        </p:txBody>
      </p:sp>
      <p:sp>
        <p:nvSpPr>
          <p:cNvPr id="92188" name="Text Box 28"/>
          <p:cNvSpPr txBox="1">
            <a:spLocks noChangeArrowheads="1"/>
          </p:cNvSpPr>
          <p:nvPr/>
        </p:nvSpPr>
        <p:spPr bwMode="auto">
          <a:xfrm>
            <a:off x="5580063" y="2419350"/>
            <a:ext cx="692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有效</a:t>
            </a:r>
            <a:endParaRPr lang="en-AU" altLang="zh-CN">
              <a:ea typeface="宋体" panose="02010600030101010101" pitchFamily="2" charset="-122"/>
            </a:endParaRPr>
          </a:p>
        </p:txBody>
      </p:sp>
      <p:sp>
        <p:nvSpPr>
          <p:cNvPr id="92189" name="Line 29"/>
          <p:cNvSpPr>
            <a:spLocks noChangeShapeType="1"/>
          </p:cNvSpPr>
          <p:nvPr/>
        </p:nvSpPr>
        <p:spPr bwMode="auto">
          <a:xfrm>
            <a:off x="5364163" y="3140075"/>
            <a:ext cx="2232025"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90" name="Text Box 30"/>
          <p:cNvSpPr txBox="1">
            <a:spLocks noChangeArrowheads="1"/>
          </p:cNvSpPr>
          <p:nvPr/>
        </p:nvSpPr>
        <p:spPr bwMode="auto">
          <a:xfrm>
            <a:off x="5580063" y="2852738"/>
            <a:ext cx="1022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地址</a:t>
            </a:r>
            <a:endParaRPr lang="en-AU" altLang="zh-CN">
              <a:ea typeface="宋体" panose="02010600030101010101" pitchFamily="2" charset="-122"/>
            </a:endParaRPr>
          </a:p>
        </p:txBody>
      </p:sp>
      <p:sp>
        <p:nvSpPr>
          <p:cNvPr id="92191" name="Line 31"/>
          <p:cNvSpPr>
            <a:spLocks noChangeShapeType="1"/>
          </p:cNvSpPr>
          <p:nvPr/>
        </p:nvSpPr>
        <p:spPr bwMode="auto">
          <a:xfrm>
            <a:off x="5364163" y="3571875"/>
            <a:ext cx="2232025" cy="0"/>
          </a:xfrm>
          <a:prstGeom prst="line">
            <a:avLst/>
          </a:prstGeom>
          <a:noFill/>
          <a:ln w="19050">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92" name="Text Box 32"/>
          <p:cNvSpPr txBox="1">
            <a:spLocks noChangeArrowheads="1"/>
          </p:cNvSpPr>
          <p:nvPr/>
        </p:nvSpPr>
        <p:spPr bwMode="auto">
          <a:xfrm>
            <a:off x="5580063" y="3284538"/>
            <a:ext cx="1263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写入数据</a:t>
            </a:r>
            <a:endParaRPr lang="en-AU" altLang="zh-CN">
              <a:ea typeface="宋体" panose="02010600030101010101" pitchFamily="2" charset="-122"/>
            </a:endParaRPr>
          </a:p>
        </p:txBody>
      </p:sp>
      <p:sp>
        <p:nvSpPr>
          <p:cNvPr id="92193" name="Line 33"/>
          <p:cNvSpPr>
            <a:spLocks noChangeShapeType="1"/>
          </p:cNvSpPr>
          <p:nvPr/>
        </p:nvSpPr>
        <p:spPr bwMode="auto">
          <a:xfrm>
            <a:off x="5364163" y="4003675"/>
            <a:ext cx="2232025" cy="0"/>
          </a:xfrm>
          <a:prstGeom prst="line">
            <a:avLst/>
          </a:prstGeom>
          <a:noFill/>
          <a:ln w="19050">
            <a:solidFill>
              <a:schemeClr val="tx1"/>
            </a:solidFill>
            <a:round/>
            <a:head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94" name="Text Box 34"/>
          <p:cNvSpPr txBox="1">
            <a:spLocks noChangeArrowheads="1"/>
          </p:cNvSpPr>
          <p:nvPr/>
        </p:nvSpPr>
        <p:spPr bwMode="auto">
          <a:xfrm>
            <a:off x="5580063" y="3716338"/>
            <a:ext cx="1276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读取数据</a:t>
            </a:r>
            <a:endParaRPr lang="en-AU" altLang="zh-CN">
              <a:ea typeface="宋体" panose="02010600030101010101" pitchFamily="2" charset="-122"/>
            </a:endParaRPr>
          </a:p>
        </p:txBody>
      </p:sp>
      <p:sp>
        <p:nvSpPr>
          <p:cNvPr id="92195" name="Line 35"/>
          <p:cNvSpPr>
            <a:spLocks noChangeShapeType="1"/>
          </p:cNvSpPr>
          <p:nvPr/>
        </p:nvSpPr>
        <p:spPr bwMode="auto">
          <a:xfrm>
            <a:off x="5364163" y="4435475"/>
            <a:ext cx="2232025" cy="0"/>
          </a:xfrm>
          <a:prstGeom prst="line">
            <a:avLst/>
          </a:prstGeom>
          <a:noFill/>
          <a:ln w="9525">
            <a:solidFill>
              <a:schemeClr val="tx1"/>
            </a:solidFill>
            <a:round/>
            <a:head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92196" name="Text Box 36"/>
          <p:cNvSpPr txBox="1">
            <a:spLocks noChangeArrowheads="1"/>
          </p:cNvSpPr>
          <p:nvPr/>
        </p:nvSpPr>
        <p:spPr bwMode="auto">
          <a:xfrm>
            <a:off x="5580063" y="4148138"/>
            <a:ext cx="844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准备好的</a:t>
            </a:r>
            <a:endParaRPr lang="en-AU" altLang="zh-CN">
              <a:ea typeface="宋体" panose="02010600030101010101" pitchFamily="2" charset="-122"/>
            </a:endParaRPr>
          </a:p>
        </p:txBody>
      </p:sp>
      <p:sp>
        <p:nvSpPr>
          <p:cNvPr id="92197" name="Line 37"/>
          <p:cNvSpPr>
            <a:spLocks noChangeShapeType="1"/>
          </p:cNvSpPr>
          <p:nvPr/>
        </p:nvSpPr>
        <p:spPr bwMode="auto">
          <a:xfrm flipV="1">
            <a:off x="7140575" y="3067050"/>
            <a:ext cx="144463" cy="14446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92198" name="Line 38"/>
          <p:cNvSpPr>
            <a:spLocks noChangeShapeType="1"/>
          </p:cNvSpPr>
          <p:nvPr/>
        </p:nvSpPr>
        <p:spPr bwMode="auto">
          <a:xfrm flipV="1">
            <a:off x="7140575" y="3498850"/>
            <a:ext cx="144463" cy="14446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92199" name="Line 39"/>
          <p:cNvSpPr>
            <a:spLocks noChangeShapeType="1"/>
          </p:cNvSpPr>
          <p:nvPr/>
        </p:nvSpPr>
        <p:spPr bwMode="auto">
          <a:xfrm flipV="1">
            <a:off x="7140575" y="3932238"/>
            <a:ext cx="144463" cy="144462"/>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92200" name="Text Box 40"/>
          <p:cNvSpPr txBox="1">
            <a:spLocks noChangeArrowheads="1"/>
          </p:cNvSpPr>
          <p:nvPr/>
        </p:nvSpPr>
        <p:spPr bwMode="auto">
          <a:xfrm>
            <a:off x="7021513" y="2778125"/>
            <a:ext cx="3810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AU" altLang="zh-CN" sz="1400">
                <a:ea typeface="宋体" panose="02010600030101010101" pitchFamily="2" charset="-122"/>
              </a:rPr>
              <a:t>32</a:t>
            </a:r>
            <a:endParaRPr lang="en-AU" altLang="zh-CN" sz="1400">
              <a:ea typeface="宋体" panose="02010600030101010101" pitchFamily="2" charset="-122"/>
            </a:endParaRPr>
          </a:p>
        </p:txBody>
      </p:sp>
      <p:sp>
        <p:nvSpPr>
          <p:cNvPr id="92201" name="Text Box 41"/>
          <p:cNvSpPr txBox="1">
            <a:spLocks noChangeArrowheads="1"/>
          </p:cNvSpPr>
          <p:nvPr/>
        </p:nvSpPr>
        <p:spPr bwMode="auto">
          <a:xfrm>
            <a:off x="6972300" y="3211513"/>
            <a:ext cx="4794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AU" altLang="zh-CN" sz="1400">
                <a:ea typeface="宋体" panose="02010600030101010101" pitchFamily="2" charset="-122"/>
              </a:rPr>
              <a:t>128</a:t>
            </a:r>
            <a:endParaRPr lang="en-AU" altLang="zh-CN" sz="1400">
              <a:ea typeface="宋体" panose="02010600030101010101" pitchFamily="2" charset="-122"/>
            </a:endParaRPr>
          </a:p>
        </p:txBody>
      </p:sp>
      <p:sp>
        <p:nvSpPr>
          <p:cNvPr id="92202" name="Text Box 42"/>
          <p:cNvSpPr txBox="1">
            <a:spLocks noChangeArrowheads="1"/>
          </p:cNvSpPr>
          <p:nvPr/>
        </p:nvSpPr>
        <p:spPr bwMode="auto">
          <a:xfrm>
            <a:off x="6972300" y="3644900"/>
            <a:ext cx="47942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AU" altLang="zh-CN" sz="1400">
                <a:ea typeface="宋体" panose="02010600030101010101" pitchFamily="2" charset="-122"/>
              </a:rPr>
              <a:t>128</a:t>
            </a:r>
            <a:endParaRPr lang="en-AU" altLang="zh-CN" sz="1400">
              <a:ea typeface="宋体" panose="02010600030101010101" pitchFamily="2" charset="-122"/>
            </a:endParaRPr>
          </a:p>
        </p:txBody>
      </p:sp>
      <p:sp>
        <p:nvSpPr>
          <p:cNvPr id="92203" name="AutoShape 43"/>
          <p:cNvSpPr/>
          <p:nvPr/>
        </p:nvSpPr>
        <p:spPr bwMode="auto">
          <a:xfrm>
            <a:off x="4643438" y="5300663"/>
            <a:ext cx="1795462" cy="690562"/>
          </a:xfrm>
          <a:prstGeom prst="borderCallout1">
            <a:avLst>
              <a:gd name="adj1" fmla="val 16551"/>
              <a:gd name="adj2" fmla="val 104245"/>
              <a:gd name="adj3" fmla="val -95403"/>
              <a:gd name="adj4" fmla="val 131653"/>
            </a:avLst>
          </a:prstGeom>
          <a:solidFill>
            <a:schemeClr val="accent1"/>
          </a:solidFill>
          <a:ln w="9525">
            <a:solidFill>
              <a:schemeClr val="tx1"/>
            </a:solidFill>
            <a:miter lim="800000"/>
            <a:tailEnd type="triangle" w="med" len="med"/>
          </a:ln>
        </p:spPr>
        <p:txBody>
          <a:bodyPr/>
          <a:lstStyle/>
          <a:p>
            <a:pPr algn="ctr"/>
            <a:r>
              <a:rPr lang="en-AU" altLang="zh-CN">
                <a:ea typeface="宋体" panose="02010600030101010101" pitchFamily="2" charset="-122"/>
              </a:rPr>
              <a:t>每次访问多个周期</a:t>
            </a:r>
            <a:endParaRPr lang="en-AU" altLang="zh-CN">
              <a:ea typeface="宋体" panose="02010600030101010101" pitchFamily="2"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62B2F9EE-AAD0-416B-80BF-8E8A46EAD64F}" type="slidenum">
              <a:rPr lang="en-AU" altLang="zh-CN"/>
            </a:fld>
            <a:endParaRPr lang="en-AU" altLang="zh-CN"/>
          </a:p>
        </p:txBody>
      </p:sp>
      <p:sp>
        <p:nvSpPr>
          <p:cNvPr id="12291" name="Rectangle 2"/>
          <p:cNvSpPr>
            <a:spLocks noGrp="1" noChangeArrowheads="1"/>
          </p:cNvSpPr>
          <p:nvPr>
            <p:ph type="title"/>
          </p:nvPr>
        </p:nvSpPr>
        <p:spPr/>
        <p:txBody>
          <a:bodyPr/>
          <a:lstStyle/>
          <a:p>
            <a:pPr eaLnBrk="1" hangingPunct="1"/>
            <a:r>
              <a:rPr lang="en-US" smtClean="0"/>
              <a:t>缓存示例</a:t>
            </a:r>
            <a:endParaRPr lang="en-AU" altLang="zh-CN" smtClean="0">
              <a:ea typeface="宋体" panose="02010600030101010101" pitchFamily="2" charset="-122"/>
            </a:endParaRPr>
          </a:p>
        </p:txBody>
      </p:sp>
      <p:graphicFrame>
        <p:nvGraphicFramePr>
          <p:cNvPr id="257027" name="Group 3"/>
          <p:cNvGraphicFramePr>
            <a:graphicFrameLocks noGrp="1"/>
          </p:cNvGraphicFramePr>
          <p:nvPr/>
        </p:nvGraphicFramePr>
        <p:xfrm>
          <a:off x="1547813" y="2924175"/>
          <a:ext cx="6096000" cy="3292002"/>
        </p:xfrm>
        <a:graphic>
          <a:graphicData uri="http://schemas.openxmlformats.org/drawingml/2006/table">
            <a:tbl>
              <a:tblPr/>
              <a:tblGrid>
                <a:gridCol w="1079500"/>
                <a:gridCol w="649287"/>
                <a:gridCol w="1150938"/>
                <a:gridCol w="3216275"/>
              </a:tblGrid>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索引</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V</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标签</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数据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011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110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Y</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10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1" i="0" u="none" strike="noStrike" cap="none" normalizeH="0" baseline="0" smtClean="0">
                          <a:ln>
                            <a:noFill/>
                          </a:ln>
                          <a:solidFill>
                            <a:srgbClr val="FF0000"/>
                          </a:solidFill>
                          <a:effectLst/>
                          <a:latin typeface="Arial" panose="020B0604020202020204" pitchFamily="34" charset="0"/>
                        </a:rPr>
                        <a:t>内存[10110]</a:t>
                      </a:r>
                      <a:endParaRPr kumimoji="0" lang="en-AU" altLang="zh-CN" sz="18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N</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graphicFrame>
        <p:nvGraphicFramePr>
          <p:cNvPr id="257079" name="Group 55"/>
          <p:cNvGraphicFramePr>
            <a:graphicFrameLocks noGrp="1"/>
          </p:cNvGraphicFramePr>
          <p:nvPr/>
        </p:nvGraphicFramePr>
        <p:xfrm>
          <a:off x="1547813" y="1320800"/>
          <a:ext cx="6072187" cy="733426"/>
        </p:xfrm>
        <a:graphic>
          <a:graphicData uri="http://schemas.openxmlformats.org/drawingml/2006/table">
            <a:tbl>
              <a:tblPr/>
              <a:tblGrid>
                <a:gridCol w="1673225"/>
                <a:gridCol w="1649412"/>
                <a:gridCol w="1231900"/>
                <a:gridCol w="1517650"/>
              </a:tblGrid>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Word地址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二进制地址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命中/未命中</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缓存块</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6713">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22</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10 110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女士</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US" sz="1800" b="0" i="0" u="none" strike="noStrike" cap="none" normalizeH="0" baseline="0" smtClean="0">
                          <a:ln>
                            <a:noFill/>
                          </a:ln>
                          <a:solidFill>
                            <a:schemeClr val="tx1"/>
                          </a:solidFill>
                          <a:effectLst/>
                          <a:latin typeface="Arial" panose="020B0604020202020204" pitchFamily="34" charset="0"/>
                        </a:rPr>
                        <a:t>110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40" marB="4574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70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7359431B-083C-4D6E-B11E-3F6B72CC4F46}" type="slidenum">
              <a:rPr lang="en-AU" altLang="zh-CN"/>
            </a:fld>
            <a:endParaRPr lang="en-AU" altLang="zh-CN"/>
          </a:p>
        </p:txBody>
      </p:sp>
      <p:pic>
        <p:nvPicPr>
          <p:cNvPr id="93187" name="Picture 6" descr="f05-33-P37449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5148263" y="2133600"/>
            <a:ext cx="3795712" cy="333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188"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有限状态机</a:t>
            </a:r>
            <a:endParaRPr lang="en-AU" altLang="zh-CN" smtClean="0">
              <a:ea typeface="宋体" panose="02010600030101010101" pitchFamily="2" charset="-122"/>
            </a:endParaRPr>
          </a:p>
        </p:txBody>
      </p:sp>
      <p:sp>
        <p:nvSpPr>
          <p:cNvPr id="93189" name="Rectangle 3"/>
          <p:cNvSpPr>
            <a:spLocks noGrp="1" noChangeArrowheads="1"/>
          </p:cNvSpPr>
          <p:nvPr>
            <p:ph type="body" idx="1"/>
          </p:nvPr>
        </p:nvSpPr>
        <p:spPr>
          <a:xfrm>
            <a:off x="684213" y="1125538"/>
            <a:ext cx="4319587" cy="5111750"/>
          </a:xfrm>
        </p:spPr>
        <p:txBody>
          <a:bodyPr/>
          <a:lstStyle/>
          <a:p>
            <a:pPr eaLnBrk="1" hangingPunct="1">
              <a:lnSpc>
                <a:spcPct val="90000"/>
              </a:lnSpc>
            </a:pPr>
            <a:r>
              <a:rPr lang="en-AU" altLang="zh-CN" sz="2800" smtClean="0">
                <a:ea typeface="宋体" panose="02010600030101010101" pitchFamily="2" charset="-122"/>
              </a:rPr>
              <a:t>使用FSM对控制步骤进行排序</a:t>
            </a:r>
            <a:endParaRPr lang="en-AU" altLang="zh-CN" sz="2800" smtClean="0">
              <a:ea typeface="宋体" panose="02010600030101010101" pitchFamily="2" charset="-122"/>
            </a:endParaRPr>
          </a:p>
          <a:p>
            <a:pPr eaLnBrk="1" hangingPunct="1">
              <a:lnSpc>
                <a:spcPct val="90000"/>
              </a:lnSpc>
            </a:pPr>
            <a:r>
              <a:rPr lang="en-AU" altLang="zh-CN" sz="2800" smtClean="0">
                <a:ea typeface="宋体" panose="02010600030101010101" pitchFamily="2" charset="-122"/>
              </a:rPr>
              <a:t>状态集，每个时钟边沿的转换</a:t>
            </a:r>
            <a:endParaRPr lang="en-AU" altLang="zh-CN" sz="2800" smtClean="0">
              <a:ea typeface="宋体" panose="02010600030101010101" pitchFamily="2" charset="-122"/>
            </a:endParaRPr>
          </a:p>
          <a:p>
            <a:pPr lvl="1" eaLnBrk="1" hangingPunct="1">
              <a:lnSpc>
                <a:spcPct val="90000"/>
              </a:lnSpc>
            </a:pPr>
            <a:r>
              <a:rPr lang="en-AU" altLang="zh-CN" sz="2400" smtClean="0">
                <a:ea typeface="宋体" panose="02010600030101010101" pitchFamily="2" charset="-122"/>
              </a:rPr>
              <a:t>状态值采用二进制编码</a:t>
            </a:r>
            <a:endParaRPr lang="en-AU" altLang="zh-CN" sz="2400" smtClean="0">
              <a:ea typeface="宋体" panose="02010600030101010101" pitchFamily="2" charset="-122"/>
            </a:endParaRPr>
          </a:p>
          <a:p>
            <a:pPr lvl="1" eaLnBrk="1" hangingPunct="1">
              <a:lnSpc>
                <a:spcPct val="90000"/>
              </a:lnSpc>
            </a:pPr>
            <a:r>
              <a:rPr lang="en-AU" altLang="zh-CN" sz="2400" smtClean="0">
                <a:ea typeface="宋体" panose="02010600030101010101" pitchFamily="2" charset="-122"/>
              </a:rPr>
              <a:t>寄存器中存储的当前状态</a:t>
            </a:r>
            <a:endParaRPr lang="en-AU" altLang="zh-CN" sz="2400" smtClean="0">
              <a:ea typeface="宋体" panose="02010600030101010101" pitchFamily="2" charset="-122"/>
            </a:endParaRPr>
          </a:p>
          <a:p>
            <a:pPr lvl="1" eaLnBrk="1" hangingPunct="1">
              <a:lnSpc>
                <a:spcPct val="90000"/>
              </a:lnSpc>
            </a:pPr>
            <a:r>
              <a:rPr lang="en-AU" altLang="zh-CN" sz="2400" smtClean="0">
                <a:ea typeface="宋体" panose="02010600030101010101" pitchFamily="2" charset="-122"/>
              </a:rPr>
              <a:t>下一状态=fₙ（当前状态，当前输入）</a:t>
            </a:r>
            <a:br>
              <a:rPr lang="en-AU" altLang="zh-CN" sz="2400" smtClean="0">
                <a:ea typeface="宋体" panose="02010600030101010101" pitchFamily="2" charset="-122"/>
              </a:rPr>
            </a:br>
            <a:r>
              <a:rPr lang="en-AU" altLang="zh-CN" sz="2400" smtClean="0">
                <a:ea typeface="宋体" panose="02010600030101010101" pitchFamily="2" charset="-122"/>
              </a:rPr>
              <a:t/>
            </a:r>
            <a:r>
              <a:rPr lang="en-AU" altLang="zh-CN" sz="2400" i="1" smtClean="0">
                <a:ea typeface="宋体" panose="02010600030101010101" pitchFamily="2" charset="-122"/>
              </a:rPr>
              <a:t/>
            </a:r>
            <a:r>
              <a:rPr lang="en-AU" altLang="zh-CN" sz="2400" i="1" baseline="-25000" smtClean="0">
                <a:ea typeface="宋体" panose="02010600030101010101" pitchFamily="2" charset="-122"/>
              </a:rPr>
              <a:t/>
            </a:r>
            <a:r>
              <a:rPr lang="en-AU" altLang="zh-CN" sz="2400" smtClean="0">
                <a:ea typeface="宋体" panose="02010600030101010101" pitchFamily="2" charset="-122"/>
              </a:rPr>
              <a:t/>
            </a:r>
            <a:br>
              <a:rPr lang="en-AU" altLang="zh-CN" sz="2400" smtClean="0">
                <a:ea typeface="宋体" panose="02010600030101010101" pitchFamily="2" charset="-122"/>
              </a:rPr>
            </a:br>
            <a:r>
              <a:rPr lang="en-AU" altLang="zh-CN" sz="2400" smtClean="0">
                <a:ea typeface="宋体" panose="02010600030101010101" pitchFamily="2" charset="-122"/>
              </a:rPr>
              <a:t/>
            </a:r>
            <a:endParaRPr lang="en-AU" altLang="zh-CN" sz="2400" smtClean="0">
              <a:ea typeface="宋体" panose="02010600030101010101" pitchFamily="2" charset="-122"/>
            </a:endParaRPr>
          </a:p>
          <a:p>
            <a:pPr eaLnBrk="1" hangingPunct="1">
              <a:lnSpc>
                <a:spcPct val="90000"/>
              </a:lnSpc>
            </a:pPr>
            <a:r>
              <a:rPr lang="en-AU" altLang="zh-CN" sz="2800" smtClean="0">
                <a:ea typeface="宋体" panose="02010600030101010101" pitchFamily="2" charset="-122"/>
              </a:rPr>
              <a:t>控制输出信号=f o（当前状态）</a:t>
            </a:r>
            <a:br>
              <a:rPr lang="en-AU" altLang="zh-CN" sz="2800" smtClean="0">
                <a:ea typeface="宋体" panose="02010600030101010101" pitchFamily="2" charset="-122"/>
              </a:rPr>
            </a:br>
            <a:r>
              <a:rPr lang="en-AU" altLang="zh-CN" sz="2800" smtClean="0">
                <a:ea typeface="宋体" panose="02010600030101010101" pitchFamily="2" charset="-122"/>
              </a:rPr>
              <a:t/>
            </a:r>
            <a:r>
              <a:rPr lang="en-AU" altLang="zh-CN" sz="2800" i="1" smtClean="0">
                <a:ea typeface="宋体" panose="02010600030101010101" pitchFamily="2" charset="-122"/>
              </a:rPr>
              <a:t/>
            </a:r>
            <a:r>
              <a:rPr lang="en-AU" altLang="zh-CN" sz="2800" i="1" baseline="-25000" smtClean="0">
                <a:ea typeface="宋体" panose="02010600030101010101" pitchFamily="2" charset="-122"/>
              </a:rPr>
              <a:t/>
            </a:r>
            <a:r>
              <a:rPr lang="en-AU" altLang="zh-CN" sz="2800" smtClean="0">
                <a:ea typeface="宋体" panose="02010600030101010101" pitchFamily="2" charset="-122"/>
              </a:rPr>
              <a:t/>
            </a:r>
            <a:endParaRPr lang="en-AU" altLang="zh-CN" sz="2800"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189">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3189">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3189">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3189">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318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B296C15C-5D0E-4186-948C-5B43B275C12A}" type="slidenum">
              <a:rPr lang="en-AU" altLang="zh-CN"/>
            </a:fld>
            <a:endParaRPr lang="en-AU" altLang="zh-CN"/>
          </a:p>
        </p:txBody>
      </p:sp>
      <p:pic>
        <p:nvPicPr>
          <p:cNvPr id="94211" name="Picture 6" descr="f05-34-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19250" y="1341438"/>
            <a:ext cx="5400675" cy="4951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4212"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缓存控制器FSM</a:t>
            </a:r>
            <a:endParaRPr lang="en-AU" altLang="zh-CN" smtClean="0">
              <a:ea typeface="宋体" panose="02010600030101010101" pitchFamily="2" charset="-122"/>
            </a:endParaRPr>
          </a:p>
        </p:txBody>
      </p:sp>
      <p:sp>
        <p:nvSpPr>
          <p:cNvPr id="405509" name="AutoShape 5"/>
          <p:cNvSpPr/>
          <p:nvPr/>
        </p:nvSpPr>
        <p:spPr bwMode="auto">
          <a:xfrm>
            <a:off x="7164388" y="1773238"/>
            <a:ext cx="1655762" cy="1800225"/>
          </a:xfrm>
          <a:prstGeom prst="borderCallout1">
            <a:avLst>
              <a:gd name="adj1" fmla="val 6347"/>
              <a:gd name="adj2" fmla="val -4602"/>
              <a:gd name="adj3" fmla="val 9347"/>
              <a:gd name="adj4" fmla="val -43722"/>
            </a:avLst>
          </a:prstGeom>
          <a:solidFill>
            <a:schemeClr val="accent1"/>
          </a:solidFill>
          <a:ln w="9525">
            <a:solidFill>
              <a:schemeClr val="tx1"/>
            </a:solidFill>
            <a:miter lim="800000"/>
            <a:tailEnd type="triangle" w="med" len="med"/>
          </a:ln>
        </p:spPr>
        <p:txBody>
          <a:bodyPr/>
          <a:lstStyle/>
          <a:p>
            <a:pPr algn="ctr"/>
            <a:r>
              <a:rPr lang="en-AU" altLang="zh-CN">
                <a:ea typeface="宋体" panose="02010600030101010101" pitchFamily="2" charset="-122"/>
              </a:rPr>
              <a:t>可划分为独立状态，以减少时钟周期时间</a:t>
            </a:r>
            <a:endParaRPr lang="en-AU" altLang="zh-CN">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5509"/>
                                        </p:tgtEl>
                                        <p:attrNameLst>
                                          <p:attrName>style.visibility</p:attrName>
                                        </p:attrNameLst>
                                      </p:cBhvr>
                                      <p:to>
                                        <p:strVal val="visible"/>
                                      </p:to>
                                    </p:set>
                                    <p:animEffect transition="in" filter="fade">
                                      <p:cBhvr>
                                        <p:cTn id="7" dur="1000"/>
                                        <p:tgtEl>
                                          <p:spTgt spid="4055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5509"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A9645653-4BF9-4DD9-A050-456CF2A4C12E}" type="slidenum">
              <a:rPr lang="en-AU" altLang="zh-CN"/>
            </a:fld>
            <a:endParaRPr lang="en-AU" altLang="zh-CN"/>
          </a:p>
        </p:txBody>
      </p:sp>
      <p:sp>
        <p:nvSpPr>
          <p:cNvPr id="95235"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缓存一致性问题</a:t>
            </a:r>
            <a:endParaRPr lang="en-AU" altLang="zh-CN" smtClean="0">
              <a:ea typeface="宋体" panose="02010600030101010101" pitchFamily="2" charset="-122"/>
            </a:endParaRPr>
          </a:p>
        </p:txBody>
      </p:sp>
      <p:sp>
        <p:nvSpPr>
          <p:cNvPr id="95236" name="Rectangle 3"/>
          <p:cNvSpPr>
            <a:spLocks noGrp="1" noChangeArrowheads="1"/>
          </p:cNvSpPr>
          <p:nvPr>
            <p:ph type="body" idx="1"/>
          </p:nvPr>
        </p:nvSpPr>
        <p:spPr>
          <a:xfrm>
            <a:off x="684213" y="1125538"/>
            <a:ext cx="8270875" cy="1366837"/>
          </a:xfrm>
        </p:spPr>
        <p:txBody>
          <a:bodyPr/>
          <a:lstStyle/>
          <a:p>
            <a:pPr eaLnBrk="1" hangingPunct="1">
              <a:lnSpc>
                <a:spcPct val="90000"/>
              </a:lnSpc>
            </a:pPr>
            <a:r>
              <a:rPr lang="en-AU" altLang="zh-CN" sz="2800" smtClean="0">
                <a:ea typeface="宋体" panose="02010600030101010101" pitchFamily="2" charset="-122"/>
              </a:rPr>
              <a:t>假设两个CPU核心共享一个物理地址空间</a:t>
            </a:r>
            <a:endParaRPr lang="en-AU" altLang="zh-CN" sz="2800" smtClean="0">
              <a:ea typeface="宋体" panose="02010600030101010101" pitchFamily="2" charset="-122"/>
            </a:endParaRPr>
          </a:p>
          <a:p>
            <a:pPr lvl="1" eaLnBrk="1" hangingPunct="1">
              <a:lnSpc>
                <a:spcPct val="90000"/>
              </a:lnSpc>
            </a:pPr>
            <a:r>
              <a:rPr lang="en-AU" altLang="zh-CN" sz="2400" smtClean="0">
                <a:ea typeface="宋体" panose="02010600030101010101" pitchFamily="2" charset="-122"/>
              </a:rPr>
              <a:t>直写缓存</a:t>
            </a:r>
            <a:endParaRPr lang="en-AU" altLang="zh-CN" sz="2400" smtClean="0">
              <a:ea typeface="宋体" panose="02010600030101010101" pitchFamily="2" charset="-122"/>
            </a:endParaRPr>
          </a:p>
        </p:txBody>
      </p:sp>
      <p:sp>
        <p:nvSpPr>
          <p:cNvPr id="95237" name="Text Box 4"/>
          <p:cNvSpPr txBox="1">
            <a:spLocks noChangeArrowheads="1"/>
          </p:cNvSpPr>
          <p:nvPr/>
        </p:nvSpPr>
        <p:spPr bwMode="auto">
          <a:xfrm rot="5400000">
            <a:off x="5795169" y="2982119"/>
            <a:ext cx="63309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第5.8节并行与内存层次结构：缓存一致性</a:t>
            </a:r>
            <a:r>
              <a:rPr lang="en-AU" altLang="zh-CN">
                <a:solidFill>
                  <a:schemeClr val="folHlink"/>
                </a:solidFill>
                <a:ea typeface="宋体" panose="02010600030101010101" pitchFamily="2" charset="-122"/>
              </a:rPr>
              <a:t/>
            </a:r>
            <a:endParaRPr lang="en-US">
              <a:solidFill>
                <a:schemeClr val="folHlink"/>
              </a:solidFill>
            </a:endParaRPr>
          </a:p>
        </p:txBody>
      </p:sp>
      <p:graphicFrame>
        <p:nvGraphicFramePr>
          <p:cNvPr id="388164" name="Group 68"/>
          <p:cNvGraphicFramePr>
            <a:graphicFrameLocks noGrp="1"/>
          </p:cNvGraphicFramePr>
          <p:nvPr/>
        </p:nvGraphicFramePr>
        <p:xfrm>
          <a:off x="684213" y="2636838"/>
          <a:ext cx="7845425" cy="2735263"/>
        </p:xfrm>
        <a:graphic>
          <a:graphicData uri="http://schemas.openxmlformats.org/drawingml/2006/table">
            <a:tbl>
              <a:tblPr/>
              <a:tblGrid>
                <a:gridCol w="863600"/>
                <a:gridCol w="2519362"/>
                <a:gridCol w="1487488"/>
                <a:gridCol w="1487487"/>
                <a:gridCol w="1487488"/>
              </a:tblGrid>
              <a:tr h="701675">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时间步</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活动</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A的缓存</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B的缓存</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记忆力</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r>
              <a:tr h="508000">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A读取X</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2000" b="0" i="0" u="none" strike="noStrike" cap="none" normalizeH="0" baseline="0" smtClean="0">
                        <a:ln>
                          <a:noFill/>
                        </a:ln>
                        <a:solidFill>
                          <a:schemeClr val="tx1"/>
                        </a:solidFill>
                        <a:effectLst/>
                        <a:latin typeface="Arial" panose="020B0604020202020204" pitchFamily="34"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958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B读取X</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08000">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A将1写入X</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rgbClr val="FF0000"/>
                          </a:solidFill>
                          <a:effectLst/>
                          <a:latin typeface="Arial" panose="020B0604020202020204" pitchFamily="34" charset="0"/>
                          <a:ea typeface="宋体" panose="02010600030101010101" pitchFamily="2" charset="-122"/>
                        </a:rPr>
                        <a:t>0</a:t>
                      </a:r>
                      <a:endParaRPr kumimoji="0" lang="en-AU" altLang="zh-CN" sz="2000" b="0" i="0" u="none" strike="noStrike" cap="none" normalizeH="0" baseline="0" smtClean="0">
                        <a:ln>
                          <a:noFill/>
                        </a:ln>
                        <a:solidFill>
                          <a:srgbClr val="FF0000"/>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endParaRPr kumimoji="0" lang="en-AU" altLang="zh-CN" sz="20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31" marB="4573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523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23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881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6" grpId="0" build="p"/>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3286CBBF-3643-4DDD-A11B-D3CF0AAB37DC}" type="slidenum">
              <a:rPr lang="en-AU" altLang="zh-CN"/>
            </a:fld>
            <a:endParaRPr lang="en-AU" altLang="zh-CN"/>
          </a:p>
        </p:txBody>
      </p:sp>
      <p:sp>
        <p:nvSpPr>
          <p:cNvPr id="96259"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连贯性定义</a:t>
            </a:r>
            <a:endParaRPr lang="en-AU" altLang="zh-CN" smtClean="0">
              <a:ea typeface="宋体" panose="02010600030101010101" pitchFamily="2" charset="-122"/>
            </a:endParaRPr>
          </a:p>
        </p:txBody>
      </p:sp>
      <p:sp>
        <p:nvSpPr>
          <p:cNvPr id="96260" name="Rectangle 3"/>
          <p:cNvSpPr>
            <a:spLocks noGrp="1" noChangeArrowheads="1"/>
          </p:cNvSpPr>
          <p:nvPr>
            <p:ph type="body" idx="1"/>
          </p:nvPr>
        </p:nvSpPr>
        <p:spPr/>
        <p:txBody>
          <a:bodyPr/>
          <a:lstStyle/>
          <a:p>
            <a:pPr eaLnBrk="1" hangingPunct="1">
              <a:lnSpc>
                <a:spcPct val="90000"/>
              </a:lnSpc>
            </a:pPr>
            <a:r>
              <a:rPr lang="en-AU" altLang="zh-CN" smtClean="0">
                <a:ea typeface="宋体" panose="02010600030101010101" pitchFamily="2" charset="-122"/>
              </a:rPr>
              <a:t>非正式：读取返回最近写入的值</a:t>
            </a:r>
            <a:r>
              <a:rPr lang="en-AU" altLang="zh-CN" smtClean="0">
                <a:solidFill>
                  <a:srgbClr val="FF0000"/>
                </a:solidFill>
                <a:ea typeface="宋体" panose="02010600030101010101" pitchFamily="2" charset="-122"/>
              </a:rPr>
              <a:t/>
            </a:r>
            <a:endParaRPr lang="en-AU" altLang="zh-CN" smtClean="0">
              <a:solidFill>
                <a:srgbClr val="FF0000"/>
              </a:solidFill>
              <a:ea typeface="宋体" panose="02010600030101010101" pitchFamily="2" charset="-122"/>
            </a:endParaRPr>
          </a:p>
          <a:p>
            <a:pPr eaLnBrk="1" hangingPunct="1">
              <a:lnSpc>
                <a:spcPct val="90000"/>
              </a:lnSpc>
            </a:pPr>
            <a:r>
              <a:rPr lang="en-AU" altLang="zh-CN" smtClean="0">
                <a:ea typeface="宋体" panose="02010600030101010101" pitchFamily="2" charset="-122"/>
              </a:rPr>
              <a:t>正式：</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P写入X；P读取X（无中间写入）读取返回已写入的值</a:t>
            </a:r>
            <a:br>
              <a:rPr lang="en-AU" altLang="zh-CN" smtClean="0">
                <a:ea typeface="宋体" panose="02010600030101010101" pitchFamily="2" charset="-122"/>
              </a:rPr>
            </a:br>
            <a:r>
              <a:rPr lang="en-AU" altLang="zh-CN" smtClean="0">
                <a:ea typeface="宋体" panose="02010600030101010101" pitchFamily="2" charset="-122"/>
                <a:sym typeface="Symbol" panose="05050102010706020507" pitchFamily="18" charset="2"/>
              </a:rPr>
              <a:t/>
            </a:r>
            <a:endParaRPr lang="en-AU" altLang="zh-CN" smtClean="0">
              <a:ea typeface="宋体" panose="02010600030101010101" pitchFamily="2" charset="-122"/>
              <a:sym typeface="Symbol" panose="05050102010706020507" pitchFamily="18" charset="2"/>
            </a:endParaRPr>
          </a:p>
          <a:p>
            <a:pPr lvl="1" eaLnBrk="1" hangingPunct="1">
              <a:lnSpc>
                <a:spcPct val="90000"/>
              </a:lnSpc>
            </a:pPr>
            <a:r>
              <a:rPr lang="en-AU" altLang="zh-CN" smtClean="0">
                <a:ea typeface="宋体" panose="02010600030101010101" pitchFamily="2" charset="-122"/>
                <a:sym typeface="Symbol" panose="05050102010706020507" pitchFamily="18" charset="2"/>
              </a:rPr>
              <a:t>P1写入X；P2在足够晚的时间读取X读取返回写入的值</a:t>
            </a:r>
            <a:r>
              <a:rPr lang="en-AU" altLang="zh-CN" baseline="-25000" smtClean="0">
                <a:ea typeface="宋体" panose="02010600030101010101" pitchFamily="2" charset="-122"/>
                <a:sym typeface="Symbol" panose="05050102010706020507" pitchFamily="18" charset="2"/>
              </a:rPr>
              <a:t/>
            </a:r>
            <a:r>
              <a:rPr lang="en-AU" altLang="zh-CN" smtClean="0">
                <a:ea typeface="宋体" panose="02010600030101010101" pitchFamily="2" charset="-122"/>
                <a:sym typeface="Symbol" panose="05050102010706020507" pitchFamily="18" charset="2"/>
              </a:rPr>
              <a:t/>
            </a:r>
            <a:r>
              <a:rPr lang="en-AU" altLang="zh-CN" baseline="-25000" smtClean="0">
                <a:ea typeface="宋体" panose="02010600030101010101" pitchFamily="2" charset="-122"/>
                <a:sym typeface="Symbol" panose="05050102010706020507" pitchFamily="18" charset="2"/>
              </a:rPr>
              <a:t/>
            </a:r>
            <a:r>
              <a:rPr lang="en-AU" altLang="zh-CN" smtClean="0">
                <a:ea typeface="宋体" panose="02010600030101010101" pitchFamily="2" charset="-122"/>
                <a:sym typeface="Symbol" panose="05050102010706020507" pitchFamily="18" charset="2"/>
              </a:rPr>
              <a:t/>
            </a:r>
            <a:br>
              <a:rPr lang="en-AU" altLang="zh-CN" smtClean="0">
                <a:ea typeface="宋体" panose="02010600030101010101" pitchFamily="2" charset="-122"/>
                <a:sym typeface="Symbol" panose="05050102010706020507" pitchFamily="18" charset="2"/>
              </a:rPr>
            </a:br>
            <a:r>
              <a:rPr lang="en-AU" altLang="zh-CN" smtClean="0">
                <a:ea typeface="宋体" panose="02010600030101010101" pitchFamily="2" charset="-122"/>
                <a:sym typeface="Symbol" panose="05050102010706020507" pitchFamily="18" charset="2"/>
              </a:rPr>
              <a:t/>
            </a:r>
            <a:endParaRPr lang="en-AU" altLang="zh-CN" smtClean="0">
              <a:ea typeface="宋体" panose="02010600030101010101" pitchFamily="2" charset="-122"/>
              <a:sym typeface="Symbol" panose="05050102010706020507" pitchFamily="18" charset="2"/>
            </a:endParaRPr>
          </a:p>
          <a:p>
            <a:pPr lvl="2" eaLnBrk="1" hangingPunct="1">
              <a:lnSpc>
                <a:spcPct val="90000"/>
              </a:lnSpc>
            </a:pPr>
            <a:r>
              <a:rPr lang="en-AU" altLang="zh-CN" smtClean="0">
                <a:ea typeface="宋体" panose="02010600030101010101" pitchFamily="2" charset="-122"/>
                <a:sym typeface="Symbol" panose="05050102010706020507" pitchFamily="18" charset="2"/>
              </a:rPr>
              <a:t>参见示例中步骤3后CPU B读取X</a:t>
            </a:r>
            <a:endParaRPr lang="en-AU" altLang="zh-CN" smtClean="0">
              <a:ea typeface="宋体" panose="02010600030101010101" pitchFamily="2" charset="-122"/>
              <a:sym typeface="Symbol" panose="05050102010706020507" pitchFamily="18" charset="2"/>
            </a:endParaRPr>
          </a:p>
          <a:p>
            <a:pPr lvl="1" eaLnBrk="1" hangingPunct="1">
              <a:lnSpc>
                <a:spcPct val="90000"/>
              </a:lnSpc>
            </a:pPr>
            <a:r>
              <a:rPr lang="en-AU" altLang="zh-CN" smtClean="0">
                <a:ea typeface="宋体" panose="02010600030101010101" pitchFamily="2" charset="-122"/>
                <a:sym typeface="Symbol" panose="05050102010706020507" pitchFamily="18" charset="2"/>
              </a:rPr>
              <a:t>P 1写入X，P 2写入X所有处理器都以相同的顺序看到写入</a:t>
            </a:r>
            <a:r>
              <a:rPr lang="en-AU" altLang="zh-CN" baseline="-25000" smtClean="0">
                <a:ea typeface="宋体" panose="02010600030101010101" pitchFamily="2" charset="-122"/>
                <a:sym typeface="Symbol" panose="05050102010706020507" pitchFamily="18" charset="2"/>
              </a:rPr>
              <a:t/>
            </a:r>
            <a:r>
              <a:rPr lang="en-AU" altLang="zh-CN" smtClean="0">
                <a:ea typeface="宋体" panose="02010600030101010101" pitchFamily="2" charset="-122"/>
                <a:sym typeface="Symbol" panose="05050102010706020507" pitchFamily="18" charset="2"/>
              </a:rPr>
              <a:t/>
            </a:r>
            <a:r>
              <a:rPr lang="en-AU" altLang="zh-CN" baseline="-25000" smtClean="0">
                <a:ea typeface="宋体" panose="02010600030101010101" pitchFamily="2" charset="-122"/>
                <a:sym typeface="Symbol" panose="05050102010706020507" pitchFamily="18" charset="2"/>
              </a:rPr>
              <a:t/>
            </a:r>
            <a:r>
              <a:rPr lang="en-AU" altLang="zh-CN" smtClean="0">
                <a:ea typeface="宋体" panose="02010600030101010101" pitchFamily="2" charset="-122"/>
                <a:sym typeface="Symbol" panose="05050102010706020507" pitchFamily="18" charset="2"/>
              </a:rPr>
              <a:t/>
            </a:r>
            <a:br>
              <a:rPr lang="en-AU" altLang="zh-CN" smtClean="0">
                <a:ea typeface="宋体" panose="02010600030101010101" pitchFamily="2" charset="-122"/>
                <a:sym typeface="Symbol" panose="05050102010706020507" pitchFamily="18" charset="2"/>
              </a:rPr>
            </a:br>
            <a:r>
              <a:rPr lang="en-AU" altLang="zh-CN" smtClean="0">
                <a:ea typeface="宋体" panose="02010600030101010101" pitchFamily="2" charset="-122"/>
                <a:sym typeface="Symbol" panose="05050102010706020507" pitchFamily="18" charset="2"/>
              </a:rPr>
              <a:t/>
            </a:r>
            <a:endParaRPr lang="en-AU" altLang="zh-CN" smtClean="0">
              <a:ea typeface="宋体" panose="02010600030101010101" pitchFamily="2" charset="-122"/>
              <a:sym typeface="Symbol" panose="05050102010706020507" pitchFamily="18" charset="2"/>
            </a:endParaRPr>
          </a:p>
          <a:p>
            <a:pPr lvl="2" eaLnBrk="1" hangingPunct="1">
              <a:lnSpc>
                <a:spcPct val="90000"/>
              </a:lnSpc>
            </a:pPr>
            <a:r>
              <a:rPr lang="en-AU" altLang="zh-CN" smtClean="0">
                <a:ea typeface="宋体" panose="02010600030101010101" pitchFamily="2" charset="-122"/>
                <a:sym typeface="Symbol" panose="05050102010706020507" pitchFamily="18" charset="2"/>
              </a:rPr>
              <a:t>最终X的值与初始值相同</a:t>
            </a:r>
            <a:endParaRPr lang="en-AU" altLang="zh-CN" smtClean="0">
              <a:ea typeface="宋体" panose="02010600030101010101" pitchFamily="2" charset="-122"/>
              <a:sym typeface="Symbol" panose="05050102010706020507" pitchFamily="18" charset="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626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626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6260">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6260">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6260">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626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855BAAE8-D45D-495E-9713-E45D0901D3AA}" type="slidenum">
              <a:rPr lang="en-AU" altLang="zh-CN"/>
            </a:fld>
            <a:endParaRPr lang="en-AU" altLang="zh-CN"/>
          </a:p>
        </p:txBody>
      </p:sp>
      <p:sp>
        <p:nvSpPr>
          <p:cNvPr id="97283"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缓存一致性协议</a:t>
            </a:r>
            <a:endParaRPr lang="en-AU" altLang="zh-CN" smtClean="0">
              <a:ea typeface="宋体" panose="02010600030101010101" pitchFamily="2" charset="-122"/>
            </a:endParaRPr>
          </a:p>
        </p:txBody>
      </p:sp>
      <p:sp>
        <p:nvSpPr>
          <p:cNvPr id="97284" name="Rectangle 3"/>
          <p:cNvSpPr>
            <a:spLocks noGrp="1" noChangeArrowheads="1"/>
          </p:cNvSpPr>
          <p:nvPr>
            <p:ph type="body" idx="1"/>
          </p:nvPr>
        </p:nvSpPr>
        <p:spPr/>
        <p:txBody>
          <a:bodyPr/>
          <a:lstStyle/>
          <a:p>
            <a:pPr eaLnBrk="1" hangingPunct="1">
              <a:lnSpc>
                <a:spcPct val="90000"/>
              </a:lnSpc>
            </a:pPr>
            <a:r>
              <a:rPr lang="en-AU" altLang="zh-CN" smtClean="0">
                <a:ea typeface="宋体" panose="02010600030101010101" pitchFamily="2" charset="-122"/>
              </a:rPr>
              <a:t>多处理器中缓存执行的操作，以确保一致性</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将数据迁移到本地缓存</a:t>
            </a:r>
            <a:endParaRPr lang="en-AU" altLang="zh-CN" smtClean="0">
              <a:ea typeface="宋体" panose="02010600030101010101" pitchFamily="2" charset="-122"/>
            </a:endParaRPr>
          </a:p>
          <a:p>
            <a:pPr lvl="2" eaLnBrk="1" hangingPunct="1">
              <a:lnSpc>
                <a:spcPct val="90000"/>
              </a:lnSpc>
            </a:pPr>
            <a:r>
              <a:rPr lang="en-AU" altLang="zh-CN" smtClean="0">
                <a:ea typeface="宋体" panose="02010600030101010101" pitchFamily="2" charset="-122"/>
              </a:rPr>
              <a:t>减少共享内存的带宽</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读共享数据的复制</a:t>
            </a:r>
            <a:endParaRPr lang="en-AU" altLang="zh-CN" smtClean="0">
              <a:ea typeface="宋体" panose="02010600030101010101" pitchFamily="2" charset="-122"/>
            </a:endParaRPr>
          </a:p>
          <a:p>
            <a:pPr lvl="2" eaLnBrk="1" hangingPunct="1">
              <a:lnSpc>
                <a:spcPct val="90000"/>
              </a:lnSpc>
            </a:pPr>
            <a:r>
              <a:rPr lang="en-AU" altLang="zh-CN" smtClean="0">
                <a:ea typeface="宋体" panose="02010600030101010101" pitchFamily="2" charset="-122"/>
              </a:rPr>
              <a:t>减少对访问的争用</a:t>
            </a:r>
            <a:endParaRPr lang="en-AU" altLang="zh-CN" smtClean="0">
              <a:ea typeface="宋体" panose="02010600030101010101" pitchFamily="2" charset="-122"/>
            </a:endParaRPr>
          </a:p>
          <a:p>
            <a:pPr eaLnBrk="1" hangingPunct="1">
              <a:lnSpc>
                <a:spcPct val="90000"/>
              </a:lnSpc>
            </a:pPr>
            <a:r>
              <a:rPr lang="en-AU" altLang="zh-CN" smtClean="0">
                <a:solidFill>
                  <a:srgbClr val="FF0000"/>
                </a:solidFill>
                <a:ea typeface="宋体" panose="02010600030101010101" pitchFamily="2" charset="-122"/>
              </a:rPr>
              <a:t>窥探协议</a:t>
            </a:r>
            <a:endParaRPr lang="en-AU" altLang="zh-CN" smtClean="0">
              <a:solidFill>
                <a:srgbClr val="FF0000"/>
              </a:solidFill>
              <a:ea typeface="宋体" panose="02010600030101010101" pitchFamily="2" charset="-122"/>
            </a:endParaRPr>
          </a:p>
          <a:p>
            <a:pPr lvl="1" eaLnBrk="1" hangingPunct="1">
              <a:lnSpc>
                <a:spcPct val="90000"/>
              </a:lnSpc>
            </a:pPr>
            <a:r>
              <a:rPr lang="en-AU" altLang="zh-CN" smtClean="0">
                <a:ea typeface="宋体" panose="02010600030101010101" pitchFamily="2" charset="-122"/>
              </a:rPr>
              <a:t>每个缓存都监控总线读/写</a:t>
            </a:r>
            <a:endParaRPr lang="en-AU" altLang="zh-CN" smtClean="0">
              <a:ea typeface="宋体" panose="02010600030101010101" pitchFamily="2" charset="-122"/>
            </a:endParaRPr>
          </a:p>
          <a:p>
            <a:pPr eaLnBrk="1" hangingPunct="1">
              <a:lnSpc>
                <a:spcPct val="90000"/>
              </a:lnSpc>
            </a:pPr>
            <a:r>
              <a:rPr lang="en-AU" altLang="zh-CN" smtClean="0">
                <a:solidFill>
                  <a:srgbClr val="FF0000"/>
                </a:solidFill>
                <a:ea typeface="宋体" panose="02010600030101010101" pitchFamily="2" charset="-122"/>
              </a:rPr>
              <a:t>基于目录的协议</a:t>
            </a:r>
            <a:endParaRPr lang="en-AU" altLang="zh-CN" smtClean="0">
              <a:solidFill>
                <a:srgbClr val="FF0000"/>
              </a:solidFill>
              <a:ea typeface="宋体" panose="02010600030101010101" pitchFamily="2" charset="-122"/>
            </a:endParaRPr>
          </a:p>
          <a:p>
            <a:pPr lvl="1" eaLnBrk="1" hangingPunct="1">
              <a:lnSpc>
                <a:spcPct val="90000"/>
              </a:lnSpc>
            </a:pPr>
            <a:r>
              <a:rPr lang="en-AU" altLang="zh-CN" smtClean="0">
                <a:ea typeface="宋体" panose="02010600030101010101" pitchFamily="2" charset="-122"/>
              </a:rPr>
              <a:t>缓存和内存记录了目录中块的共享状态</a:t>
            </a:r>
            <a:endParaRPr lang="en-AU" altLang="zh-CN" smtClean="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28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7284">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7284">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7284">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728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7284">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728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7284">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728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F8355AE2-1840-4DB3-944E-25C5569656EA}" type="slidenum">
              <a:rPr lang="en-AU" altLang="zh-CN"/>
            </a:fld>
            <a:endParaRPr lang="en-AU" altLang="zh-CN"/>
          </a:p>
        </p:txBody>
      </p:sp>
      <p:sp>
        <p:nvSpPr>
          <p:cNvPr id="98307" name="Rectangle 2"/>
          <p:cNvSpPr>
            <a:spLocks noGrp="1" noChangeArrowheads="1"/>
          </p:cNvSpPr>
          <p:nvPr>
            <p:ph type="title"/>
          </p:nvPr>
        </p:nvSpPr>
        <p:spPr>
          <a:xfrm>
            <a:off x="684213" y="206375"/>
            <a:ext cx="8259762" cy="701675"/>
          </a:xfrm>
        </p:spPr>
        <p:txBody>
          <a:bodyPr/>
          <a:lstStyle/>
          <a:p>
            <a:pPr eaLnBrk="1" hangingPunct="1"/>
            <a:r>
              <a:rPr lang="en-AU" altLang="zh-CN" sz="4000" smtClean="0">
                <a:ea typeface="宋体" panose="02010600030101010101" pitchFamily="2" charset="-122"/>
              </a:rPr>
              <a:t>使Snooping协议失效</a:t>
            </a:r>
            <a:endParaRPr lang="en-AU" altLang="zh-CN" sz="4000" smtClean="0">
              <a:ea typeface="宋体" panose="02010600030101010101" pitchFamily="2" charset="-122"/>
            </a:endParaRPr>
          </a:p>
        </p:txBody>
      </p:sp>
      <p:sp>
        <p:nvSpPr>
          <p:cNvPr id="98308" name="Rectangle 3"/>
          <p:cNvSpPr>
            <a:spLocks noGrp="1" noChangeArrowheads="1"/>
          </p:cNvSpPr>
          <p:nvPr>
            <p:ph type="body" idx="1"/>
          </p:nvPr>
        </p:nvSpPr>
        <p:spPr>
          <a:xfrm>
            <a:off x="684213" y="1125538"/>
            <a:ext cx="8270875" cy="2374900"/>
          </a:xfrm>
        </p:spPr>
        <p:txBody>
          <a:bodyPr/>
          <a:lstStyle/>
          <a:p>
            <a:pPr eaLnBrk="1" hangingPunct="1">
              <a:lnSpc>
                <a:spcPct val="90000"/>
              </a:lnSpc>
            </a:pPr>
            <a:r>
              <a:rPr lang="en-AU" altLang="zh-CN" smtClean="0">
                <a:ea typeface="宋体" panose="02010600030101010101" pitchFamily="2" charset="-122"/>
              </a:rPr>
              <a:t>当要写入数据时，缓存获得对数据块的独占访问权</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在总线上广播无效消息</a:t>
            </a:r>
            <a:endParaRPr lang="en-AU" altLang="zh-CN" smtClean="0">
              <a:ea typeface="宋体" panose="02010600030101010101" pitchFamily="2" charset="-122"/>
            </a:endParaRPr>
          </a:p>
          <a:p>
            <a:pPr lvl="1" eaLnBrk="1" hangingPunct="1">
              <a:lnSpc>
                <a:spcPct val="90000"/>
              </a:lnSpc>
            </a:pPr>
            <a:r>
              <a:rPr lang="en-AU" altLang="zh-CN" smtClean="0">
                <a:ea typeface="宋体" panose="02010600030101010101" pitchFamily="2" charset="-122"/>
              </a:rPr>
              <a:t>后续在另一个缓存中读取时发生未命中</a:t>
            </a:r>
            <a:endParaRPr lang="en-AU" altLang="zh-CN" smtClean="0">
              <a:ea typeface="宋体" panose="02010600030101010101" pitchFamily="2" charset="-122"/>
            </a:endParaRPr>
          </a:p>
          <a:p>
            <a:pPr lvl="2" eaLnBrk="1" hangingPunct="1">
              <a:lnSpc>
                <a:spcPct val="90000"/>
              </a:lnSpc>
            </a:pPr>
            <a:r>
              <a:rPr lang="en-AU" altLang="zh-CN" smtClean="0">
                <a:ea typeface="宋体" panose="02010600030101010101" pitchFamily="2" charset="-122"/>
              </a:rPr>
              <a:t>拥有缓存提供更新值</a:t>
            </a:r>
            <a:endParaRPr lang="en-AU" altLang="zh-CN" smtClean="0">
              <a:ea typeface="宋体" panose="02010600030101010101" pitchFamily="2" charset="-122"/>
            </a:endParaRPr>
          </a:p>
        </p:txBody>
      </p:sp>
      <p:graphicFrame>
        <p:nvGraphicFramePr>
          <p:cNvPr id="412750" name="Group 78"/>
          <p:cNvGraphicFramePr>
            <a:graphicFrameLocks noGrp="1"/>
          </p:cNvGraphicFramePr>
          <p:nvPr/>
        </p:nvGraphicFramePr>
        <p:xfrm>
          <a:off x="611188" y="3644900"/>
          <a:ext cx="8281987" cy="2468580"/>
        </p:xfrm>
        <a:graphic>
          <a:graphicData uri="http://schemas.openxmlformats.org/drawingml/2006/table">
            <a:tbl>
              <a:tblPr/>
              <a:tblGrid>
                <a:gridCol w="2232025"/>
                <a:gridCol w="1944687"/>
                <a:gridCol w="1368425"/>
                <a:gridCol w="1368425"/>
                <a:gridCol w="1368425"/>
              </a:tblGrid>
              <a:tr h="639763">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CPU活动</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公交活动</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A的缓存</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B的缓存</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记忆力</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695" marB="4569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A读取X</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X的缓存缺失</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B读取X</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X的缓存缺失</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A将1写入X</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对X无效</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CPU B读取X</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X的缓存缺失</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695" marB="4569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27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Footer Placeholder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6947A076-7353-49DB-B0F3-8132533692CB}" type="slidenum">
              <a:rPr lang="en-AU" altLang="zh-CN"/>
            </a:fld>
            <a:endParaRPr lang="en-AU" altLang="zh-CN"/>
          </a:p>
        </p:txBody>
      </p:sp>
      <p:sp>
        <p:nvSpPr>
          <p:cNvPr id="99331"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内存一致性</a:t>
            </a:r>
            <a:endParaRPr lang="en-AU" altLang="zh-CN" smtClean="0">
              <a:ea typeface="宋体" panose="02010600030101010101" pitchFamily="2" charset="-122"/>
            </a:endParaRPr>
          </a:p>
        </p:txBody>
      </p:sp>
      <p:sp>
        <p:nvSpPr>
          <p:cNvPr id="99332" name="Rectangle 3"/>
          <p:cNvSpPr>
            <a:spLocks noGrp="1" noChangeArrowheads="1"/>
          </p:cNvSpPr>
          <p:nvPr>
            <p:ph type="body" idx="1"/>
          </p:nvPr>
        </p:nvSpPr>
        <p:spPr/>
        <p:txBody>
          <a:bodyPr/>
          <a:lstStyle/>
          <a:p>
            <a:pPr eaLnBrk="1" hangingPunct="1">
              <a:lnSpc>
                <a:spcPct val="90000"/>
              </a:lnSpc>
            </a:pPr>
            <a:r>
              <a:rPr lang="en-AU" altLang="zh-CN" sz="2800" smtClean="0">
                <a:ea typeface="宋体" panose="02010600030101010101" pitchFamily="2" charset="-122"/>
              </a:rPr>
              <a:t>其他处理器何时看到写入</a:t>
            </a:r>
            <a:endParaRPr lang="en-AU" altLang="zh-CN" sz="2800" smtClean="0">
              <a:ea typeface="宋体" panose="02010600030101010101" pitchFamily="2" charset="-122"/>
            </a:endParaRPr>
          </a:p>
          <a:p>
            <a:pPr lvl="1" eaLnBrk="1" hangingPunct="1">
              <a:lnSpc>
                <a:spcPct val="90000"/>
              </a:lnSpc>
            </a:pPr>
            <a:r>
              <a:rPr lang="en-AU" altLang="zh-CN" sz="2400" smtClean="0">
                <a:ea typeface="宋体" panose="02010600030101010101" pitchFamily="2" charset="-122"/>
              </a:rPr>
              <a:t>“已查看”表示读取返回了书面值</a:t>
            </a:r>
            <a:endParaRPr lang="en-AU" altLang="zh-CN" sz="2400" smtClean="0">
              <a:ea typeface="宋体" panose="02010600030101010101" pitchFamily="2" charset="-122"/>
            </a:endParaRPr>
          </a:p>
          <a:p>
            <a:pPr lvl="1" eaLnBrk="1" hangingPunct="1">
              <a:lnSpc>
                <a:spcPct val="90000"/>
              </a:lnSpc>
            </a:pPr>
            <a:r>
              <a:rPr lang="en-AU" altLang="zh-CN" sz="2400" smtClean="0">
                <a:ea typeface="宋体" panose="02010600030101010101" pitchFamily="2" charset="-122"/>
              </a:rPr>
              <a:t>无法即时完成</a:t>
            </a:r>
            <a:endParaRPr lang="en-AU" altLang="zh-CN" sz="2400" smtClean="0">
              <a:ea typeface="宋体" panose="02010600030101010101" pitchFamily="2" charset="-122"/>
            </a:endParaRPr>
          </a:p>
          <a:p>
            <a:pPr eaLnBrk="1" hangingPunct="1">
              <a:lnSpc>
                <a:spcPct val="90000"/>
              </a:lnSpc>
            </a:pPr>
            <a:r>
              <a:rPr lang="en-AU" altLang="zh-CN" sz="2800" smtClean="0">
                <a:ea typeface="宋体" panose="02010600030101010101" pitchFamily="2" charset="-122"/>
              </a:rPr>
              <a:t>保持一致性所作的假设</a:t>
            </a:r>
            <a:endParaRPr lang="en-AU" altLang="zh-CN" sz="2800" smtClean="0">
              <a:ea typeface="宋体" panose="02010600030101010101" pitchFamily="2" charset="-122"/>
            </a:endParaRPr>
          </a:p>
          <a:p>
            <a:pPr lvl="1" eaLnBrk="1" hangingPunct="1">
              <a:lnSpc>
                <a:spcPct val="90000"/>
              </a:lnSpc>
            </a:pPr>
            <a:r>
              <a:rPr lang="en-AU" altLang="zh-CN" sz="2400" smtClean="0">
                <a:ea typeface="宋体" panose="02010600030101010101" pitchFamily="2" charset="-122"/>
              </a:rPr>
              <a:t>只有当所有处理器都看到写操作时，该写操作才会完成</a:t>
            </a:r>
            <a:br>
              <a:rPr lang="en-AU" altLang="zh-CN" sz="2400" smtClean="0">
                <a:ea typeface="宋体" panose="02010600030101010101" pitchFamily="2" charset="-122"/>
              </a:rPr>
            </a:br>
            <a:r>
              <a:rPr lang="en-AU" altLang="zh-CN" sz="2400" smtClean="0">
                <a:ea typeface="宋体" panose="02010600030101010101" pitchFamily="2" charset="-122"/>
              </a:rPr>
              <a:t/>
            </a:r>
            <a:endParaRPr lang="en-AU" altLang="zh-CN" sz="2400" smtClean="0">
              <a:ea typeface="宋体" panose="02010600030101010101" pitchFamily="2" charset="-122"/>
            </a:endParaRPr>
          </a:p>
          <a:p>
            <a:pPr lvl="1" eaLnBrk="1" hangingPunct="1">
              <a:lnSpc>
                <a:spcPct val="90000"/>
              </a:lnSpc>
            </a:pPr>
            <a:r>
              <a:rPr lang="en-AU" altLang="zh-CN" sz="2400" smtClean="0">
                <a:ea typeface="宋体" panose="02010600030101010101" pitchFamily="2" charset="-122"/>
              </a:rPr>
              <a:t>处理器不会对写入操作与其他访问进行重新排序</a:t>
            </a:r>
            <a:endParaRPr lang="en-AU" altLang="zh-CN" sz="2400" smtClean="0">
              <a:ea typeface="宋体" panose="02010600030101010101" pitchFamily="2" charset="-122"/>
            </a:endParaRPr>
          </a:p>
          <a:p>
            <a:pPr eaLnBrk="1" hangingPunct="1">
              <a:lnSpc>
                <a:spcPct val="90000"/>
              </a:lnSpc>
            </a:pPr>
            <a:r>
              <a:rPr lang="en-AU" altLang="zh-CN" sz="2800" smtClean="0">
                <a:ea typeface="宋体" panose="02010600030101010101" pitchFamily="2" charset="-122"/>
              </a:rPr>
              <a:t>后果</a:t>
            </a:r>
            <a:endParaRPr lang="en-AU" altLang="zh-CN" sz="2800" smtClean="0">
              <a:ea typeface="宋体" panose="02010600030101010101" pitchFamily="2" charset="-122"/>
            </a:endParaRPr>
          </a:p>
          <a:p>
            <a:pPr lvl="1" eaLnBrk="1" hangingPunct="1">
              <a:lnSpc>
                <a:spcPct val="90000"/>
              </a:lnSpc>
            </a:pPr>
            <a:r>
              <a:rPr lang="en-AU" altLang="zh-CN" sz="2400" smtClean="0">
                <a:ea typeface="宋体" panose="02010600030101010101" pitchFamily="2" charset="-122"/>
              </a:rPr>
              <a:t>P先写X，然后写Y所有看到新Y的处理器也会看到新的X</a:t>
            </a:r>
            <a:br>
              <a:rPr lang="en-AU" altLang="zh-CN" sz="2400" smtClean="0">
                <a:ea typeface="宋体" panose="02010600030101010101" pitchFamily="2" charset="-122"/>
              </a:rPr>
            </a:br>
            <a:r>
              <a:rPr lang="en-AU" altLang="zh-CN" sz="2400" smtClean="0">
                <a:ea typeface="宋体" panose="02010600030101010101" pitchFamily="2" charset="-122"/>
                <a:sym typeface="Symbol" panose="05050102010706020507" pitchFamily="18" charset="2"/>
              </a:rPr>
              <a:t/>
            </a:r>
            <a:endParaRPr lang="en-AU" altLang="zh-CN" sz="2400" smtClean="0">
              <a:ea typeface="宋体" panose="02010600030101010101" pitchFamily="2" charset="-122"/>
              <a:sym typeface="Symbol" panose="05050102010706020507" pitchFamily="18" charset="2"/>
            </a:endParaRPr>
          </a:p>
          <a:p>
            <a:pPr lvl="1" eaLnBrk="1" hangingPunct="1">
              <a:lnSpc>
                <a:spcPct val="90000"/>
              </a:lnSpc>
            </a:pPr>
            <a:r>
              <a:rPr lang="en-AU" altLang="zh-CN" sz="2400" smtClean="0">
                <a:ea typeface="宋体" panose="02010600030101010101" pitchFamily="2" charset="-122"/>
                <a:sym typeface="Symbol" panose="05050102010706020507" pitchFamily="18" charset="2"/>
              </a:rPr>
              <a:t>处理器可以重新排序读取，但不能重新排序写入</a:t>
            </a:r>
            <a:endParaRPr lang="en-AU" altLang="zh-CN" sz="2400" smtClean="0">
              <a:ea typeface="宋体" panose="02010600030101010101" pitchFamily="2" charset="-122"/>
              <a:sym typeface="Symbol" panose="05050102010706020507" pitchFamily="18" charset="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933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933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933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933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933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933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933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9332">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933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31DD737E-FB6F-4981-BE97-37F3E5B21B27}" type="slidenum">
              <a:rPr lang="en-AU" altLang="zh-CN"/>
            </a:fld>
            <a:endParaRPr lang="en-AU" altLang="zh-CN"/>
          </a:p>
        </p:txBody>
      </p:sp>
      <p:sp>
        <p:nvSpPr>
          <p:cNvPr id="100355"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多级片上缓存</a:t>
            </a:r>
            <a:endParaRPr lang="en-AU" altLang="zh-CN" smtClean="0">
              <a:ea typeface="宋体" panose="02010600030101010101" pitchFamily="2" charset="-122"/>
            </a:endParaRPr>
          </a:p>
        </p:txBody>
      </p:sp>
      <p:sp>
        <p:nvSpPr>
          <p:cNvPr id="100356" name="Text Box 4"/>
          <p:cNvSpPr txBox="1">
            <a:spLocks noChangeArrowheads="1"/>
          </p:cNvSpPr>
          <p:nvPr/>
        </p:nvSpPr>
        <p:spPr bwMode="auto">
          <a:xfrm rot="5400000">
            <a:off x="5928519" y="2848769"/>
            <a:ext cx="6064250" cy="36671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solidFill>
                  <a:schemeClr val="folHlink"/>
                </a:solidFill>
              </a:rPr>
              <a:t>第5.10节实际内容：AMD Opteron X4和Intel Nehalem</a:t>
            </a:r>
            <a:endParaRPr lang="en-US">
              <a:solidFill>
                <a:schemeClr val="folHlink"/>
              </a:solidFill>
            </a:endParaRPr>
          </a:p>
        </p:txBody>
      </p:sp>
      <p:pic>
        <p:nvPicPr>
          <p:cNvPr id="100357" name="Picture 5" descr="f05-37-P37449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16013" y="1601788"/>
            <a:ext cx="6264275" cy="410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0358" name="Text Box 6"/>
          <p:cNvSpPr txBox="1">
            <a:spLocks noChangeArrowheads="1"/>
          </p:cNvSpPr>
          <p:nvPr/>
        </p:nvSpPr>
        <p:spPr bwMode="auto">
          <a:xfrm>
            <a:off x="1023938" y="5848350"/>
            <a:ext cx="672465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ea typeface="宋体" panose="02010600030101010101" pitchFamily="2" charset="-122"/>
              </a:rPr>
              <a:t>核心配置：32KB一级I缓存、32KB一级D缓存及512KB二级缓存</a:t>
            </a:r>
            <a:endParaRPr lang="en-AU" altLang="zh-CN">
              <a:ea typeface="宋体" panose="02010600030101010101" pitchFamily="2" charset="-122"/>
            </a:endParaRPr>
          </a:p>
          <a:p>
            <a:r>
              <a:rPr lang="en-AU" altLang="zh-CN">
                <a:ea typeface="宋体" panose="02010600030101010101" pitchFamily="2" charset="-122"/>
              </a:rPr>
              <a:t>配备8MB三级缓存；13.5x19.6mm芯片，7.31亿个晶体管</a:t>
            </a:r>
            <a:endParaRPr lang="en-AU" altLang="zh-CN">
              <a:ea typeface="宋体" panose="02010600030101010101" pitchFamily="2" charset="-122"/>
            </a:endParaRPr>
          </a:p>
        </p:txBody>
      </p:sp>
      <p:sp>
        <p:nvSpPr>
          <p:cNvPr id="100359" name="Text Box 8"/>
          <p:cNvSpPr txBox="1">
            <a:spLocks noChangeArrowheads="1"/>
          </p:cNvSpPr>
          <p:nvPr/>
        </p:nvSpPr>
        <p:spPr bwMode="auto">
          <a:xfrm>
            <a:off x="1023938" y="1125538"/>
            <a:ext cx="44831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sz="2400">
                <a:solidFill>
                  <a:srgbClr val="FF0000"/>
                </a:solidFill>
                <a:ea typeface="宋体" panose="02010600030101010101" pitchFamily="2" charset="-122"/>
              </a:rPr>
              <a:t>Intel Nehalem四核处理器</a:t>
            </a:r>
            <a:endParaRPr lang="en-AU" altLang="zh-CN" sz="2400">
              <a:solidFill>
                <a:srgbClr val="FF0000"/>
              </a:solidFill>
              <a:ea typeface="宋体" panose="02010600030101010101" pitchFamily="2" charset="-122"/>
            </a:endParaRPr>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75FF81F8-C379-4478-8274-6BF2DA9F8F95}" type="slidenum">
              <a:rPr lang="en-AU" altLang="zh-CN"/>
            </a:fld>
            <a:endParaRPr lang="en-AU" altLang="zh-CN"/>
          </a:p>
        </p:txBody>
      </p:sp>
      <p:sp>
        <p:nvSpPr>
          <p:cNvPr id="101379"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二级TLB组织</a:t>
            </a:r>
            <a:endParaRPr lang="en-AU" altLang="zh-CN" smtClean="0">
              <a:ea typeface="宋体" panose="02010600030101010101" pitchFamily="2" charset="-122"/>
            </a:endParaRPr>
          </a:p>
        </p:txBody>
      </p:sp>
      <p:graphicFrame>
        <p:nvGraphicFramePr>
          <p:cNvPr id="417890" name="Group 98"/>
          <p:cNvGraphicFramePr>
            <a:graphicFrameLocks noGrp="1"/>
          </p:cNvGraphicFramePr>
          <p:nvPr/>
        </p:nvGraphicFramePr>
        <p:xfrm>
          <a:off x="684213" y="1268413"/>
          <a:ext cx="8280400" cy="4700850"/>
        </p:xfrm>
        <a:graphic>
          <a:graphicData uri="http://schemas.openxmlformats.org/drawingml/2006/table">
            <a:tbl>
              <a:tblPr/>
              <a:tblGrid>
                <a:gridCol w="1655762"/>
                <a:gridCol w="3473450"/>
                <a:gridCol w="3151188"/>
              </a:tblGrid>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Intel Nehalem</a:t>
                      </a:r>
                      <a:endParaRPr kumimoji="0" lang="en-AU"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AMD Opteron X4</a:t>
                      </a:r>
                      <a:endParaRPr kumimoji="0" lang="en-AU"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虚拟地址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48位</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48位</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物理地址</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44位</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48位</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页面大小</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4KB, 2/4MB</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4KB, 2/4MB</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847850">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每个核心配备一个L1 TLB</a:t>
                      </a:r>
                      <a:b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b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L1 I-TLB：小页面有128个条目，大页面每线程（2×）有7个。</a:t>
                      </a:r>
                      <a:r>
                        <a:rPr kumimoji="0" lang="en-US" sz="1800" b="0" i="0" u="none" strike="noStrike" cap="none" normalizeH="0" baseline="0" smtClean="0">
                          <a:ln>
                            <a:noFill/>
                          </a:ln>
                          <a:solidFill>
                            <a:schemeClr val="tx1"/>
                          </a:solidFill>
                          <a:effectLst/>
                          <a:latin typeface="Arial" panose="020B0604020202020204" pitchFamily="34" charset="0"/>
                          <a:cs typeface="Arial" panose="020B0604020202020204" pitchFamily="34" charset="0"/>
                        </a:rPr>
                        <a:t/>
                      </a: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L1 D-TLB：小页有64个条目，大页有32个条目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4路，LRU替换</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L1 I-TLB：48个条目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L1 D-TLB：48个条目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两者均为完全关联，采用LRU替换</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02393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每核心二级TLB</a:t>
                      </a:r>
                      <a:b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b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单L2 TLB：512个条目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四路，LRU更换</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L2 I-TLB：512条目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L2 D-TLB：512条目</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4路循环LRU</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TLB未命中</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通过硬件处理</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通过硬件处理</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6" marB="4572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Footer Placeholder 2"/>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AU" altLang="zh-CN"/>
              <a:t>第5章—大而快：利用内存层次结构—</a:t>
            </a:r>
            <a:fld id="{A031F32D-561C-41E8-BA96-5E9A5E819E9E}" type="slidenum">
              <a:rPr lang="en-AU" altLang="zh-CN"/>
            </a:fld>
            <a:endParaRPr lang="en-AU" altLang="zh-CN"/>
          </a:p>
        </p:txBody>
      </p:sp>
      <p:sp>
        <p:nvSpPr>
          <p:cNvPr id="102403" name="Rectangle 2"/>
          <p:cNvSpPr>
            <a:spLocks noGrp="1" noChangeArrowheads="1"/>
          </p:cNvSpPr>
          <p:nvPr>
            <p:ph type="title"/>
          </p:nvPr>
        </p:nvSpPr>
        <p:spPr/>
        <p:txBody>
          <a:bodyPr/>
          <a:lstStyle/>
          <a:p>
            <a:pPr eaLnBrk="1" hangingPunct="1"/>
            <a:r>
              <a:rPr lang="en-AU" altLang="zh-CN" smtClean="0">
                <a:ea typeface="宋体" panose="02010600030101010101" pitchFamily="2" charset="-122"/>
              </a:rPr>
              <a:t>三级缓存组织</a:t>
            </a:r>
            <a:endParaRPr lang="en-AU" altLang="zh-CN" smtClean="0">
              <a:ea typeface="宋体" panose="02010600030101010101" pitchFamily="2" charset="-122"/>
            </a:endParaRPr>
          </a:p>
        </p:txBody>
      </p:sp>
      <p:graphicFrame>
        <p:nvGraphicFramePr>
          <p:cNvPr id="420942" name="Group 78"/>
          <p:cNvGraphicFramePr>
            <a:graphicFrameLocks noGrp="1"/>
          </p:cNvGraphicFramePr>
          <p:nvPr/>
        </p:nvGraphicFramePr>
        <p:xfrm>
          <a:off x="684213" y="1268413"/>
          <a:ext cx="8278812" cy="4901925"/>
        </p:xfrm>
        <a:graphic>
          <a:graphicData uri="http://schemas.openxmlformats.org/drawingml/2006/table">
            <a:tbl>
              <a:tblPr/>
              <a:tblGrid>
                <a:gridCol w="1439862"/>
                <a:gridCol w="3419475"/>
                <a:gridCol w="3419475"/>
              </a:tblGrid>
              <a:tr h="3651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endParaRPr kumimoji="0" lang="en-US" sz="1800" b="0" i="0" u="none" strike="noStrike" cap="none" normalizeH="0" baseline="0" smtClean="0">
                        <a:ln>
                          <a:noFill/>
                        </a:ln>
                        <a:solidFill>
                          <a:schemeClr val="tx1"/>
                        </a:solidFill>
                        <a:effectLst/>
                        <a:latin typeface="Arial" panose="020B0604020202020204" pitchFamily="34" charset="0"/>
                      </a:endParaRPr>
                    </a:p>
                  </a:txBody>
                  <a:tcPr marT="45727" marB="457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Intel Nehalem</a:t>
                      </a:r>
                      <a:endParaRPr kumimoji="0" lang="en-AU"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AMD Opteron X4</a:t>
                      </a:r>
                      <a:endParaRPr kumimoji="0" lang="en-AU"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lnTlToBr>
                      <a:noFill/>
                    </a:lnTlToBr>
                    <a:lnBlToTr>
                      <a:noFill/>
                    </a:lnBlToTr>
                    <a:noFill/>
                  </a:tcPr>
                </a:tc>
              </a:tr>
              <a:tr h="206692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L1缓存（每个核心）</a:t>
                      </a:r>
                      <a:b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b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L1 I缓存：32KB，采用64字节数据块，支持四路缓存，采用近似LRU替换策略，命中时间未提供。</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L1 D缓存：32KB，采用64字节数据块，支持8路缓存，采用近似LRU替换策略，具备回写与分配功能，命中时间未提供。</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L1 I缓存：32KB，64字节数据块，采用2路LRU替换策略，命中时间3个周期</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L1 D缓存：32KB，采用64字节数据块，支持双向LRU替换机制，并具备回写与分配功能，命中时间仅为9个周期。</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L2统一缓存（每个核心）</a:t>
                      </a:r>
                      <a:b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b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512KB，64字节块，8路，近似LRU替换，回写/分配，命中时间不适用</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512KB，64字节块，16路，近似LRU替换，写回/分配，命中时间不适用</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189038">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L3统一缓存（共享）</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8MB，64字节块，16路，不支持替换，写回/分配，命中时间不适用</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2MB，64字节块，32路，替换由最少核心共享的块，写回/分配，命中时间32个周期</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r h="365125">
                <a:tc gridSpan="3">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pPr>
                      <a:r>
                        <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n/a：数据不可用</a:t>
                      </a:r>
                      <a:endParaRPr kumimoji="0" lang="en-AU"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T="45727" marB="45727" horzOverflow="overflow">
                    <a:lnL>
                      <a:noFill/>
                    </a:lnL>
                    <a:lnR>
                      <a:noFill/>
                    </a:lnR>
                    <a:lnT w="28575" cap="flat" cmpd="sng" algn="ctr">
                      <a:solidFill>
                        <a:schemeClr val="tx1"/>
                      </a:solidFill>
                      <a:prstDash val="solid"/>
                      <a:round/>
                      <a:headEnd type="none" w="med" len="med"/>
                      <a:tailEnd type="none" w="med" len="med"/>
                    </a:lnT>
                    <a:lnB>
                      <a:noFill/>
                    </a:lnB>
                    <a:lnTlToBr>
                      <a:noFill/>
                    </a:lnTlToBr>
                    <a:lnBlToTr>
                      <a:noFill/>
                    </a:lnBlToTr>
                    <a:noFill/>
                  </a:tcPr>
                </a:tc>
                <a:tc hMerge="1">
                  <a:tcPr/>
                </a:tc>
                <a:tc hMerge="1">
                  <a:tcPr/>
                </a:tc>
              </a:tr>
            </a:tbl>
          </a:graphicData>
        </a:graphic>
      </p:graphicFrame>
    </p:spTree>
  </p:cSld>
  <p:clrMapOvr>
    <a:masterClrMapping/>
  </p:clrMapOvr>
  <p:timing>
    <p:tnLst>
      <p:par>
        <p:cTn id="1" dur="indefinite" restart="never" nodeType="tmRoot"/>
      </p:par>
    </p:tnLst>
  </p:timing>
</p:sld>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theme\theme1.xml><?xml version="1.0" encoding="utf-8"?>
<a:theme xmlns:a="http://schemas.openxmlformats.org/drawingml/2006/main" name="cod4e">
  <a:themeElements>
    <a:clrScheme name="cod4e 7">
      <a:dk1>
        <a:srgbClr val="000000"/>
      </a:dk1>
      <a:lt1>
        <a:srgbClr val="FFFFFF"/>
      </a:lt1>
      <a:dk2>
        <a:srgbClr val="0039A6"/>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fontScheme name="cod4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AU" sz="18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AU" sz="18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cod4e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cod4e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cod4e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cod4e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cod4e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cod4e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cod4e 7">
        <a:dk1>
          <a:srgbClr val="000000"/>
        </a:dk1>
        <a:lt1>
          <a:srgbClr val="FFFFFF"/>
        </a:lt1>
        <a:dk2>
          <a:srgbClr val="0039A6"/>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76" autoAdjust="0"/>
    <p:restoredTop sz="82316" autoAdjust="0"/>
  </p:normalViewPr>
  <p:slideViewPr>
    <p:cSldViewPr snapToObjects="1" showGuides="1">
      <p:cViewPr varScale="1">
        <p:scale>
          <a:sx n="58" d="100"/>
          <a:sy n="58" d="100"/>
        </p:scale>
        <p:origin x="1452" y="3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4632"/>
    </p:cViewPr>
  </p:sorterViewPr>
  <p:notesViewPr>
    <p:cSldViewPr snapToObjects="1">
      <p:cViewPr varScale="1">
        <p:scale>
          <a:sx n="66" d="100"/>
          <a:sy n="66" d="100"/>
        </p:scale>
        <p:origin x="0" y="0"/>
      </p:cViewPr>
      <p:guideLst/>
    </p:cSldViewPr>
  </p:notesViewPr>
  <p:gridSpacing cx="72008" cy="72008"/>
</p:viewPr>
</file>